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8" r:id="rId14"/>
    <p:sldId id="266" r:id="rId15"/>
    <p:sldId id="267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6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8615C-8A81-4695-BA0B-2C2907F4ED5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E8545-6CE1-44D7-9AC7-2C5B5308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01" y="-324653"/>
            <a:ext cx="7772483" cy="777248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249964" y="3937822"/>
            <a:ext cx="8589900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55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Crucial Systems </a:t>
            </a:r>
          </a:p>
          <a:p>
            <a:pPr algn="ctr">
              <a:lnSpc>
                <a:spcPct val="70000"/>
              </a:lnSpc>
            </a:pPr>
            <a:r>
              <a:rPr lang="en-US" sz="55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&amp; Services</a:t>
            </a:r>
            <a:endParaRPr sz="5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Măsuri</a:t>
            </a:r>
            <a:r>
              <a:rPr dirty="0"/>
              <a:t> </a:t>
            </a:r>
            <a:r>
              <a:rPr dirty="0" err="1"/>
              <a:t>organizaționale</a:t>
            </a:r>
            <a:r>
              <a:rPr dirty="0"/>
              <a:t> &amp;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Training </a:t>
            </a:r>
            <a:r>
              <a:rPr dirty="0" err="1"/>
              <a:t>trimestrial</a:t>
            </a:r>
            <a:r>
              <a:rPr dirty="0"/>
              <a:t> </a:t>
            </a:r>
            <a:endParaRPr lang="ro-RO" dirty="0"/>
          </a:p>
          <a:p>
            <a:pPr marL="0" indent="0">
              <a:buNone/>
              <a:defRPr sz="2000"/>
            </a:pPr>
            <a:r>
              <a:rPr lang="ro-RO" dirty="0"/>
              <a:t>	</a:t>
            </a:r>
            <a:r>
              <a:rPr dirty="0"/>
              <a:t>anti‑phishing</a:t>
            </a:r>
          </a:p>
          <a:p>
            <a:pPr>
              <a:defRPr sz="2000"/>
            </a:pPr>
            <a:r>
              <a:rPr dirty="0" err="1"/>
              <a:t>Politică</a:t>
            </a:r>
            <a:r>
              <a:rPr dirty="0"/>
              <a:t> internet </a:t>
            </a:r>
            <a:r>
              <a:rPr dirty="0" err="1"/>
              <a:t>clară</a:t>
            </a:r>
            <a:endParaRPr dirty="0"/>
          </a:p>
          <a:p>
            <a:pPr>
              <a:defRPr sz="2000"/>
            </a:pPr>
            <a:r>
              <a:rPr dirty="0" err="1"/>
              <a:t>Simulări</a:t>
            </a:r>
            <a:r>
              <a:rPr dirty="0"/>
              <a:t> &amp; </a:t>
            </a:r>
            <a:r>
              <a:rPr dirty="0" err="1"/>
              <a:t>campanii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/>
              <a:t>Training </a:t>
            </a:r>
            <a:r>
              <a:rPr lang="en-US" dirty="0" err="1"/>
              <a:t>trimestrial</a:t>
            </a:r>
            <a:r>
              <a:rPr lang="en-US" dirty="0"/>
              <a:t> anti-phishing: </a:t>
            </a:r>
            <a:r>
              <a:rPr lang="en-US" dirty="0" err="1"/>
              <a:t>Sesiuni</a:t>
            </a:r>
            <a:r>
              <a:rPr lang="en-US" dirty="0"/>
              <a:t> </a:t>
            </a:r>
            <a:r>
              <a:rPr lang="en-US" dirty="0" err="1"/>
              <a:t>trimestriale</a:t>
            </a:r>
            <a:r>
              <a:rPr lang="en-US" dirty="0"/>
              <a:t> </a:t>
            </a:r>
            <a:r>
              <a:rPr lang="en-US" dirty="0" err="1"/>
              <a:t>educă</a:t>
            </a:r>
            <a:r>
              <a:rPr lang="en-US" dirty="0"/>
              <a:t> </a:t>
            </a:r>
            <a:r>
              <a:rPr lang="en-US" dirty="0" err="1"/>
              <a:t>recunoașterea</a:t>
            </a:r>
            <a:r>
              <a:rPr lang="en-US" dirty="0"/>
              <a:t> </a:t>
            </a:r>
            <a:r>
              <a:rPr lang="en-US" dirty="0" err="1"/>
              <a:t>phishingului</a:t>
            </a:r>
            <a:r>
              <a:rPr lang="en-US" dirty="0"/>
              <a:t>, </a:t>
            </a:r>
            <a:r>
              <a:rPr lang="en-US" dirty="0" err="1"/>
              <a:t>actualizează</a:t>
            </a:r>
            <a:r>
              <a:rPr lang="en-US" dirty="0"/>
              <a:t> </a:t>
            </a:r>
            <a:r>
              <a:rPr lang="en-US" dirty="0" err="1"/>
              <a:t>practici</a:t>
            </a:r>
            <a:r>
              <a:rPr lang="en-US" dirty="0"/>
              <a:t>, </a:t>
            </a:r>
            <a:r>
              <a:rPr lang="en-US" dirty="0" err="1"/>
              <a:t>testează</a:t>
            </a:r>
            <a:r>
              <a:rPr lang="en-US" dirty="0"/>
              <a:t> </a:t>
            </a:r>
            <a:r>
              <a:rPr lang="en-US" dirty="0" err="1"/>
              <a:t>cunoștințe</a:t>
            </a:r>
            <a:r>
              <a:rPr lang="en-US" dirty="0"/>
              <a:t> </a:t>
            </a:r>
            <a:r>
              <a:rPr lang="en-US" dirty="0" err="1"/>
              <a:t>angajați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 err="1"/>
              <a:t>Politică</a:t>
            </a:r>
            <a:r>
              <a:rPr lang="en-US" dirty="0"/>
              <a:t> internet </a:t>
            </a:r>
            <a:r>
              <a:rPr lang="en-US" dirty="0" err="1"/>
              <a:t>clară</a:t>
            </a:r>
            <a:r>
              <a:rPr lang="en-US" dirty="0"/>
              <a:t>: Reguli </a:t>
            </a:r>
            <a:r>
              <a:rPr lang="en-US" dirty="0" err="1"/>
              <a:t>detaliate</a:t>
            </a:r>
            <a:r>
              <a:rPr lang="en-US" dirty="0"/>
              <a:t> internet </a:t>
            </a:r>
            <a:r>
              <a:rPr lang="en-US" dirty="0" err="1"/>
              <a:t>stabilesc</a:t>
            </a:r>
            <a:r>
              <a:rPr lang="en-US" dirty="0"/>
              <a:t> </a:t>
            </a:r>
            <a:r>
              <a:rPr lang="en-US" dirty="0" err="1"/>
              <a:t>acces</a:t>
            </a:r>
            <a:r>
              <a:rPr lang="en-US" dirty="0"/>
              <a:t> </a:t>
            </a:r>
            <a:r>
              <a:rPr lang="en-US" dirty="0" err="1"/>
              <a:t>permis</a:t>
            </a:r>
            <a:r>
              <a:rPr lang="en-US" dirty="0"/>
              <a:t>, </a:t>
            </a:r>
            <a:r>
              <a:rPr lang="en-US" dirty="0" err="1"/>
              <a:t>descărcări</a:t>
            </a:r>
            <a:r>
              <a:rPr lang="en-US" dirty="0"/>
              <a:t> </a:t>
            </a:r>
            <a:r>
              <a:rPr lang="en-US" dirty="0" err="1"/>
              <a:t>sigure</a:t>
            </a:r>
            <a:r>
              <a:rPr lang="en-US" dirty="0"/>
              <a:t>, </a:t>
            </a:r>
            <a:r>
              <a:rPr lang="en-US" dirty="0" err="1"/>
              <a:t>monitorizare</a:t>
            </a:r>
            <a:r>
              <a:rPr lang="en-US" dirty="0"/>
              <a:t>, </a:t>
            </a:r>
            <a:r>
              <a:rPr lang="en-US" dirty="0" err="1"/>
              <a:t>sancțiuni</a:t>
            </a:r>
            <a:r>
              <a:rPr lang="en-US" dirty="0"/>
              <a:t> </a:t>
            </a:r>
            <a:r>
              <a:rPr lang="en-US" dirty="0" err="1"/>
              <a:t>clare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 err="1"/>
              <a:t>Simulări</a:t>
            </a:r>
            <a:r>
              <a:rPr lang="en-US" dirty="0"/>
              <a:t> &amp; </a:t>
            </a:r>
            <a:r>
              <a:rPr lang="en-US" dirty="0" err="1"/>
              <a:t>campanii</a:t>
            </a:r>
            <a:r>
              <a:rPr lang="en-US" dirty="0"/>
              <a:t>: </a:t>
            </a:r>
            <a:r>
              <a:rPr lang="en-US" dirty="0" err="1"/>
              <a:t>Simulări</a:t>
            </a:r>
            <a:r>
              <a:rPr lang="en-US" dirty="0"/>
              <a:t> </a:t>
            </a:r>
            <a:r>
              <a:rPr lang="en-US" dirty="0" err="1"/>
              <a:t>periodice</a:t>
            </a:r>
            <a:r>
              <a:rPr lang="en-US" dirty="0"/>
              <a:t>, </a:t>
            </a:r>
            <a:r>
              <a:rPr lang="en-US" dirty="0" err="1"/>
              <a:t>campanii</a:t>
            </a:r>
            <a:r>
              <a:rPr lang="en-US" dirty="0"/>
              <a:t> </a:t>
            </a:r>
            <a:r>
              <a:rPr lang="en-US" dirty="0" err="1"/>
              <a:t>vizuale</a:t>
            </a:r>
            <a:r>
              <a:rPr lang="en-US" dirty="0"/>
              <a:t> </a:t>
            </a:r>
            <a:r>
              <a:rPr lang="en-US" dirty="0" err="1"/>
              <a:t>consolidează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securității</a:t>
            </a:r>
            <a:r>
              <a:rPr lang="en-US" dirty="0"/>
              <a:t>, </a:t>
            </a:r>
            <a:r>
              <a:rPr lang="en-US" dirty="0" err="1"/>
              <a:t>reduc</a:t>
            </a:r>
            <a:r>
              <a:rPr lang="en-US" dirty="0"/>
              <a:t> rata </a:t>
            </a:r>
            <a:r>
              <a:rPr lang="en-US" dirty="0" err="1"/>
              <a:t>clicurilor</a:t>
            </a:r>
            <a:r>
              <a:rPr lang="en-US" dirty="0"/>
              <a:t> </a:t>
            </a:r>
            <a:r>
              <a:rPr lang="en-US" dirty="0" err="1"/>
              <a:t>riscante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B57ED-10F0-C5A5-33FF-044D7445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FB1BB0CD-0EF1-87C9-7176-47A74287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90" y="1521730"/>
            <a:ext cx="4443254" cy="22090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Gestionarea</a:t>
            </a:r>
            <a:r>
              <a:rPr dirty="0"/>
              <a:t> </a:t>
            </a:r>
            <a:r>
              <a:rPr dirty="0" err="1"/>
              <a:t>incidentelor</a:t>
            </a:r>
            <a:r>
              <a:rPr dirty="0"/>
              <a:t> (72 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o-RO" dirty="0"/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en-US" dirty="0"/>
          </a:p>
          <a:p>
            <a:pPr>
              <a:defRPr sz="2000"/>
            </a:pPr>
            <a:r>
              <a:rPr dirty="0"/>
              <a:t>Detect – Contain – Notify – Recover</a:t>
            </a:r>
          </a:p>
          <a:p>
            <a:pPr>
              <a:defRPr sz="2000"/>
            </a:pPr>
            <a:r>
              <a:rPr lang="en-US" dirty="0"/>
              <a:t>Plan </a:t>
            </a:r>
            <a:r>
              <a:rPr lang="en-US" dirty="0" err="1"/>
              <a:t>testat</a:t>
            </a:r>
            <a:r>
              <a:rPr lang="en-US" dirty="0"/>
              <a:t> annual</a:t>
            </a:r>
          </a:p>
          <a:p>
            <a:pPr marL="0" indent="0">
              <a:buNone/>
              <a:defRPr sz="2000"/>
            </a:pPr>
            <a:r>
              <a:rPr lang="en-US" dirty="0"/>
              <a:t>Detect – Contain – Notify – Recover: </a:t>
            </a:r>
            <a:r>
              <a:rPr lang="en-US" dirty="0" err="1"/>
              <a:t>Detectăm</a:t>
            </a:r>
            <a:r>
              <a:rPr lang="en-US" dirty="0"/>
              <a:t> rapid, </a:t>
            </a:r>
            <a:r>
              <a:rPr lang="en-US" dirty="0" err="1"/>
              <a:t>izolăm</a:t>
            </a:r>
            <a:r>
              <a:rPr lang="en-US" dirty="0"/>
              <a:t> </a:t>
            </a:r>
            <a:r>
              <a:rPr lang="en-US" dirty="0" err="1"/>
              <a:t>impactul</a:t>
            </a:r>
            <a:r>
              <a:rPr lang="en-US" dirty="0"/>
              <a:t>, </a:t>
            </a:r>
            <a:r>
              <a:rPr lang="en-US" dirty="0" err="1"/>
              <a:t>notificăm</a:t>
            </a:r>
            <a:r>
              <a:rPr lang="en-US" dirty="0"/>
              <a:t> </a:t>
            </a:r>
            <a:r>
              <a:rPr lang="en-US" dirty="0" err="1"/>
              <a:t>autoritatea</a:t>
            </a:r>
            <a:r>
              <a:rPr lang="en-US" dirty="0"/>
              <a:t>, </a:t>
            </a:r>
            <a:r>
              <a:rPr lang="en-US" dirty="0" err="1"/>
              <a:t>recuperăm</a:t>
            </a:r>
            <a:r>
              <a:rPr lang="en-US" dirty="0"/>
              <a:t> </a:t>
            </a:r>
            <a:r>
              <a:rPr lang="en-US" dirty="0" err="1"/>
              <a:t>serviciile</a:t>
            </a:r>
            <a:r>
              <a:rPr lang="en-US" dirty="0"/>
              <a:t> </a:t>
            </a:r>
            <a:r>
              <a:rPr lang="en-US" dirty="0" err="1"/>
              <a:t>critice</a:t>
            </a:r>
            <a:r>
              <a:rPr lang="en-US" dirty="0"/>
              <a:t>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întârziere</a:t>
            </a:r>
            <a:r>
              <a:rPr lang="en-US" dirty="0"/>
              <a:t>. Plan </a:t>
            </a:r>
            <a:r>
              <a:rPr lang="en-US" dirty="0" err="1"/>
              <a:t>testat</a:t>
            </a:r>
            <a:r>
              <a:rPr lang="en-US" dirty="0"/>
              <a:t> </a:t>
            </a:r>
            <a:r>
              <a:rPr lang="en-US" dirty="0" err="1"/>
              <a:t>anual</a:t>
            </a:r>
            <a:endParaRPr lang="en-US" dirty="0"/>
          </a:p>
          <a:p>
            <a:pPr marL="0" indent="0">
              <a:buNone/>
              <a:defRPr sz="2000"/>
            </a:pPr>
            <a:r>
              <a:rPr lang="en-US" dirty="0" err="1"/>
              <a:t>Planul</a:t>
            </a:r>
            <a:r>
              <a:rPr lang="en-US" dirty="0"/>
              <a:t> de </a:t>
            </a:r>
            <a:r>
              <a:rPr lang="en-US" dirty="0" err="1"/>
              <a:t>răspuns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simulat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, </a:t>
            </a:r>
            <a:r>
              <a:rPr lang="en-US" dirty="0" err="1"/>
              <a:t>actualizat</a:t>
            </a:r>
            <a:r>
              <a:rPr lang="en-US" dirty="0"/>
              <a:t>, </a:t>
            </a:r>
            <a:r>
              <a:rPr lang="en-US" dirty="0" err="1"/>
              <a:t>asigurând</a:t>
            </a:r>
            <a:r>
              <a:rPr lang="en-US" dirty="0"/>
              <a:t> </a:t>
            </a:r>
            <a:r>
              <a:rPr lang="en-US" dirty="0" err="1"/>
              <a:t>eficiență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conformitate</a:t>
            </a:r>
            <a:r>
              <a:rPr lang="en-US" dirty="0"/>
              <a:t> </a:t>
            </a:r>
            <a:r>
              <a:rPr lang="en-US" dirty="0" err="1"/>
              <a:t>totală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E760769A-3C12-BD99-03FF-627A574A4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16" y="1417638"/>
            <a:ext cx="5002184" cy="212653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12A31A2-A5BA-F4F1-8E16-F74FB95F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44142FE-2EE7-B323-C191-61EBBFDE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Ș</a:t>
            </a:r>
            <a:r>
              <a:rPr lang="en-US" dirty="0" err="1"/>
              <a:t>tia</a:t>
            </a:r>
            <a:r>
              <a:rPr lang="ro-RO" dirty="0"/>
              <a:t>ț</a:t>
            </a:r>
            <a:r>
              <a:rPr lang="en-US" dirty="0" err="1"/>
              <a:t>i</a:t>
            </a:r>
            <a:r>
              <a:rPr lang="en-US" dirty="0"/>
              <a:t> c</a:t>
            </a:r>
            <a:r>
              <a:rPr lang="ro-RO" dirty="0"/>
              <a:t>ă?</a:t>
            </a:r>
            <a:endParaRPr lang="en-US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5B5D20D9-7DB9-8EC0-C01C-0D65E2E59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3712"/>
            <a:ext cx="8229600" cy="427893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34DBA06-B30E-1CE2-3DF6-15FA2051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0363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063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CD8C9B2-465E-5A89-60FA-FB5D78B7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model </a:t>
            </a:r>
            <a:r>
              <a:rPr lang="en-US" b="1" dirty="0"/>
              <a:t>XDR Platform</a:t>
            </a:r>
            <a:endParaRPr lang="en-US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009807FA-FDC3-B922-5F51-949096AD1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6810"/>
            <a:ext cx="8229600" cy="437274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6B1374C-0328-01FA-0D5F-50C560AC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6072730"/>
            <a:ext cx="1261872" cy="56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16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Beneficii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client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 err="1"/>
              <a:t>Reducere</a:t>
            </a:r>
            <a:r>
              <a:rPr dirty="0"/>
              <a:t> </a:t>
            </a:r>
            <a:r>
              <a:rPr dirty="0" err="1"/>
              <a:t>riscuri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amenzi</a:t>
            </a:r>
            <a:endParaRPr dirty="0"/>
          </a:p>
          <a:p>
            <a:pPr>
              <a:defRPr sz="2000"/>
            </a:pPr>
            <a:r>
              <a:rPr dirty="0" err="1"/>
              <a:t>Avantaj</a:t>
            </a:r>
            <a:r>
              <a:rPr dirty="0"/>
              <a:t> </a:t>
            </a:r>
            <a:r>
              <a:rPr dirty="0" err="1"/>
              <a:t>competitiv</a:t>
            </a:r>
            <a:endParaRPr dirty="0"/>
          </a:p>
          <a:p>
            <a:pPr>
              <a:defRPr sz="2000"/>
            </a:pPr>
            <a:r>
              <a:rPr dirty="0"/>
              <a:t>Suport </a:t>
            </a:r>
            <a:r>
              <a:rPr dirty="0" err="1"/>
              <a:t>continuu</a:t>
            </a:r>
            <a:r>
              <a:rPr dirty="0"/>
              <a:t> Crucial Systems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 err="1"/>
              <a:t>Reducere</a:t>
            </a:r>
            <a:r>
              <a:rPr lang="en-US" dirty="0"/>
              <a:t> </a:t>
            </a:r>
            <a:r>
              <a:rPr lang="en-US" dirty="0" err="1"/>
              <a:t>riscuri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amenzi</a:t>
            </a:r>
            <a:r>
              <a:rPr lang="en-US" dirty="0"/>
              <a:t>: </a:t>
            </a:r>
            <a:r>
              <a:rPr lang="en-US" dirty="0" err="1"/>
              <a:t>Diminuăm</a:t>
            </a:r>
            <a:r>
              <a:rPr lang="en-US" dirty="0"/>
              <a:t> </a:t>
            </a:r>
            <a:r>
              <a:rPr lang="en-US" dirty="0" err="1"/>
              <a:t>expunerea</a:t>
            </a:r>
            <a:r>
              <a:rPr lang="en-US" dirty="0"/>
              <a:t> la </a:t>
            </a:r>
            <a:r>
              <a:rPr lang="en-US" dirty="0" err="1"/>
              <a:t>breșe</a:t>
            </a:r>
            <a:r>
              <a:rPr lang="en-US" dirty="0"/>
              <a:t>, </a:t>
            </a:r>
            <a:r>
              <a:rPr lang="en-US" dirty="0" err="1"/>
              <a:t>evitând</a:t>
            </a:r>
            <a:r>
              <a:rPr lang="en-US" dirty="0"/>
              <a:t> </a:t>
            </a:r>
            <a:r>
              <a:rPr lang="en-US" dirty="0" err="1"/>
              <a:t>amenzi</a:t>
            </a:r>
            <a:r>
              <a:rPr lang="en-US" dirty="0"/>
              <a:t> GDPR </a:t>
            </a:r>
            <a:r>
              <a:rPr lang="en-US" dirty="0" err="1"/>
              <a:t>costisitoare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întreruperi</a:t>
            </a:r>
            <a:r>
              <a:rPr lang="en-US" dirty="0"/>
              <a:t> </a:t>
            </a:r>
            <a:r>
              <a:rPr lang="en-US" dirty="0" err="1"/>
              <a:t>operaționale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 err="1"/>
              <a:t>Avantaj</a:t>
            </a:r>
            <a:r>
              <a:rPr lang="en-US" dirty="0"/>
              <a:t> </a:t>
            </a:r>
            <a:r>
              <a:rPr lang="en-US" dirty="0" err="1"/>
              <a:t>competitiv</a:t>
            </a:r>
            <a:r>
              <a:rPr lang="en-US" dirty="0"/>
              <a:t>: </a:t>
            </a:r>
            <a:r>
              <a:rPr lang="en-US" dirty="0" err="1"/>
              <a:t>Certificarea</a:t>
            </a:r>
            <a:r>
              <a:rPr lang="en-US" dirty="0"/>
              <a:t> </a:t>
            </a:r>
            <a:r>
              <a:rPr lang="en-US" dirty="0" err="1"/>
              <a:t>conformității</a:t>
            </a:r>
            <a:r>
              <a:rPr lang="en-US" dirty="0"/>
              <a:t> </a:t>
            </a:r>
            <a:r>
              <a:rPr lang="en-US" dirty="0" err="1"/>
              <a:t>inspiră</a:t>
            </a:r>
            <a:r>
              <a:rPr lang="en-US" dirty="0"/>
              <a:t> </a:t>
            </a:r>
            <a:r>
              <a:rPr lang="en-US" dirty="0" err="1"/>
              <a:t>încredere</a:t>
            </a:r>
            <a:r>
              <a:rPr lang="en-US" dirty="0"/>
              <a:t> </a:t>
            </a:r>
            <a:r>
              <a:rPr lang="en-US" dirty="0" err="1"/>
              <a:t>clienților</a:t>
            </a:r>
            <a:r>
              <a:rPr lang="en-US" dirty="0"/>
              <a:t>, </a:t>
            </a:r>
            <a:r>
              <a:rPr lang="en-US" dirty="0" err="1"/>
              <a:t>diferențiindu-vă</a:t>
            </a:r>
            <a:r>
              <a:rPr lang="en-US" dirty="0"/>
              <a:t> </a:t>
            </a:r>
            <a:r>
              <a:rPr lang="en-US" dirty="0" err="1"/>
              <a:t>decisiv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-o </a:t>
            </a:r>
            <a:r>
              <a:rPr lang="en-US" dirty="0" err="1"/>
              <a:t>piață</a:t>
            </a:r>
            <a:r>
              <a:rPr lang="en-US" dirty="0"/>
              <a:t> </a:t>
            </a:r>
            <a:r>
              <a:rPr lang="en-US" dirty="0" err="1"/>
              <a:t>aglomerată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/>
              <a:t>Suport </a:t>
            </a:r>
            <a:r>
              <a:rPr lang="en-US" dirty="0" err="1"/>
              <a:t>continuu</a:t>
            </a:r>
            <a:r>
              <a:rPr lang="en-US" dirty="0"/>
              <a:t> Crucial Systems: Echipa </a:t>
            </a:r>
            <a:r>
              <a:rPr lang="en-US" dirty="0" err="1"/>
              <a:t>noastră</a:t>
            </a:r>
            <a:r>
              <a:rPr lang="en-US" dirty="0"/>
              <a:t> </a:t>
            </a:r>
            <a:r>
              <a:rPr lang="en-US" dirty="0" err="1"/>
              <a:t>monitorizează</a:t>
            </a:r>
            <a:r>
              <a:rPr lang="en-US" dirty="0"/>
              <a:t> permanent, </a:t>
            </a:r>
            <a:r>
              <a:rPr lang="en-US" dirty="0" err="1"/>
              <a:t>oferind</a:t>
            </a:r>
            <a:r>
              <a:rPr lang="en-US" dirty="0"/>
              <a:t> </a:t>
            </a:r>
            <a:r>
              <a:rPr lang="en-US" dirty="0" err="1"/>
              <a:t>actualizări</a:t>
            </a:r>
            <a:r>
              <a:rPr lang="en-US" dirty="0"/>
              <a:t>, </a:t>
            </a:r>
            <a:r>
              <a:rPr lang="en-US" dirty="0" err="1"/>
              <a:t>consultanță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intervenție</a:t>
            </a:r>
            <a:r>
              <a:rPr lang="en-US" dirty="0"/>
              <a:t> </a:t>
            </a:r>
            <a:r>
              <a:rPr lang="en-US" dirty="0" err="1"/>
              <a:t>proactivă</a:t>
            </a:r>
            <a:r>
              <a:rPr lang="en-US" dirty="0"/>
              <a:t> 24/7.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415F6-7BE4-2968-E44E-DC7517BA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Q&amp;A &amp; </a:t>
            </a:r>
            <a:r>
              <a:rPr dirty="0" err="1"/>
              <a:t>pașii</a:t>
            </a:r>
            <a:r>
              <a:rPr dirty="0"/>
              <a:t> </a:t>
            </a:r>
            <a:r>
              <a:rPr dirty="0" err="1"/>
              <a:t>următori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1600200"/>
            <a:ext cx="8165592" cy="4525963"/>
          </a:xfrm>
        </p:spPr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Audit </a:t>
            </a:r>
            <a:r>
              <a:rPr dirty="0" err="1"/>
              <a:t>inițial</a:t>
            </a:r>
            <a:endParaRPr dirty="0"/>
          </a:p>
          <a:p>
            <a:pPr>
              <a:defRPr sz="2000"/>
            </a:pPr>
            <a:r>
              <a:rPr dirty="0" err="1"/>
              <a:t>Întrebări</a:t>
            </a:r>
            <a:r>
              <a:rPr dirty="0"/>
              <a:t>?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endParaRPr lang="ro-RO" dirty="0"/>
          </a:p>
          <a:p>
            <a:pPr marL="0" indent="0">
              <a:buNone/>
              <a:defRPr sz="2000"/>
            </a:pPr>
            <a:endParaRPr lang="ro-RO" dirty="0"/>
          </a:p>
          <a:p>
            <a:pPr marL="0" indent="0">
              <a:buNone/>
              <a:defRPr sz="2000"/>
            </a:pPr>
            <a:r>
              <a:rPr lang="en-US" dirty="0"/>
              <a:t>Nu </a:t>
            </a:r>
            <a:r>
              <a:rPr lang="en-US" dirty="0" err="1"/>
              <a:t>uitati</a:t>
            </a:r>
            <a:r>
              <a:rPr lang="en-US" dirty="0"/>
              <a:t>  - „Veriga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slabă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lanțul</a:t>
            </a:r>
            <a:r>
              <a:rPr lang="en-US" dirty="0"/>
              <a:t> </a:t>
            </a:r>
            <a:r>
              <a:rPr lang="en-US" dirty="0" err="1"/>
              <a:t>securității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factorul</a:t>
            </a:r>
            <a:r>
              <a:rPr lang="en-US" dirty="0"/>
              <a:t> </a:t>
            </a:r>
            <a:r>
              <a:rPr lang="en-US" dirty="0" err="1"/>
              <a:t>uman</a:t>
            </a:r>
            <a:r>
              <a:rPr lang="en-US" dirty="0"/>
              <a:t>.”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069D1-DD2F-CE6F-8A25-E1CA929F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68" y="5003930"/>
            <a:ext cx="3183520" cy="141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8C577EC7-87C3-6CA4-178E-797BE6C4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631" y="1587431"/>
            <a:ext cx="2286664" cy="2275749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C40324C1-C363-2240-7169-A7CA7439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5" y="3227259"/>
            <a:ext cx="5496878" cy="516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 txBox="1"/>
          <p:nvPr/>
        </p:nvSpPr>
        <p:spPr>
          <a:xfrm>
            <a:off x="4225288" y="1415258"/>
            <a:ext cx="4290062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Catalin</a:t>
            </a:r>
            <a:r>
              <a:rPr lang="en-US" sz="4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Anghel</a:t>
            </a:r>
            <a:r>
              <a:rPr lang="en-US" sz="4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- Sales Manager</a:t>
            </a:r>
            <a:endParaRPr sz="900" dirty="0"/>
          </a:p>
        </p:txBody>
      </p:sp>
      <p:sp>
        <p:nvSpPr>
          <p:cNvPr id="91" name="Google Shape;91;p9"/>
          <p:cNvSpPr txBox="1"/>
          <p:nvPr/>
        </p:nvSpPr>
        <p:spPr>
          <a:xfrm>
            <a:off x="4243697" y="2474528"/>
            <a:ext cx="4290062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About me:</a:t>
            </a:r>
            <a:endParaRPr dirty="0"/>
          </a:p>
        </p:txBody>
      </p:sp>
      <p:sp>
        <p:nvSpPr>
          <p:cNvPr id="92" name="Google Shape;92;p9"/>
          <p:cNvSpPr txBox="1"/>
          <p:nvPr/>
        </p:nvSpPr>
        <p:spPr>
          <a:xfrm>
            <a:off x="4467924" y="2813685"/>
            <a:ext cx="42086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28625" indent="-4286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r>
              <a:rPr lang="ro-RO" sz="2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lang="en-US" sz="2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Years Experience in IT and 20 Years in Cybersecurity</a:t>
            </a:r>
            <a:endParaRPr sz="2000" dirty="0"/>
          </a:p>
        </p:txBody>
      </p:sp>
      <p:sp>
        <p:nvSpPr>
          <p:cNvPr id="94" name="Google Shape;94;p9"/>
          <p:cNvSpPr txBox="1"/>
          <p:nvPr/>
        </p:nvSpPr>
        <p:spPr>
          <a:xfrm>
            <a:off x="4482531" y="3581441"/>
            <a:ext cx="42900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28625" indent="-4286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Experience in projects in the field of digitalization</a:t>
            </a:r>
            <a:endParaRPr sz="2000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AEA9217-BF10-49D7-A520-C200D870700D}"/>
              </a:ext>
            </a:extLst>
          </p:cNvPr>
          <p:cNvSpPr/>
          <p:nvPr/>
        </p:nvSpPr>
        <p:spPr>
          <a:xfrm>
            <a:off x="4453578" y="2883799"/>
            <a:ext cx="229073" cy="215384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CB99C7A-A618-4CF9-88AA-C746176E26FB}"/>
              </a:ext>
            </a:extLst>
          </p:cNvPr>
          <p:cNvSpPr/>
          <p:nvPr/>
        </p:nvSpPr>
        <p:spPr>
          <a:xfrm>
            <a:off x="4452498" y="3584107"/>
            <a:ext cx="229073" cy="215383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8" name="Google Shape;94;p9">
            <a:extLst>
              <a:ext uri="{FF2B5EF4-FFF2-40B4-BE49-F238E27FC236}">
                <a16:creationId xmlns:a16="http://schemas.microsoft.com/office/drawing/2014/main" id="{EE2996EC-0647-4171-B2E7-C84E7C470E2A}"/>
              </a:ext>
            </a:extLst>
          </p:cNvPr>
          <p:cNvSpPr txBox="1"/>
          <p:nvPr/>
        </p:nvSpPr>
        <p:spPr>
          <a:xfrm>
            <a:off x="4482531" y="4289350"/>
            <a:ext cx="429006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28625" indent="-4286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Master's Degree in Cybersecurity</a:t>
            </a:r>
            <a:endParaRPr sz="2000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0E60F5C1-2D7D-4791-993E-13C4DE5AF817}"/>
              </a:ext>
            </a:extLst>
          </p:cNvPr>
          <p:cNvSpPr/>
          <p:nvPr/>
        </p:nvSpPr>
        <p:spPr>
          <a:xfrm>
            <a:off x="4467294" y="4284414"/>
            <a:ext cx="229073" cy="221599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D729DC4D-E771-47E7-8842-07F035EE42C9}"/>
              </a:ext>
            </a:extLst>
          </p:cNvPr>
          <p:cNvSpPr/>
          <p:nvPr/>
        </p:nvSpPr>
        <p:spPr>
          <a:xfrm>
            <a:off x="4696367" y="5089017"/>
            <a:ext cx="349088" cy="329184"/>
          </a:xfrm>
          <a:prstGeom prst="plaqu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Google Shape;94;p9">
            <a:extLst>
              <a:ext uri="{FF2B5EF4-FFF2-40B4-BE49-F238E27FC236}">
                <a16:creationId xmlns:a16="http://schemas.microsoft.com/office/drawing/2014/main" id="{A031A36E-E034-40C3-81D2-505C3709E2B4}"/>
              </a:ext>
            </a:extLst>
          </p:cNvPr>
          <p:cNvSpPr txBox="1"/>
          <p:nvPr/>
        </p:nvSpPr>
        <p:spPr>
          <a:xfrm>
            <a:off x="5177794" y="5012850"/>
            <a:ext cx="3689157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28625" indent="-4286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0745149090</a:t>
            </a:r>
          </a:p>
          <a:p>
            <a:pPr marL="428625" indent="-4286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catalin@crucial.ro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B8A3794-465C-6A46-389E-3C8BF25E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34834"/>
            <a:ext cx="1812140" cy="8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ine 6" descr="O imagine care conține model, petic&#10;&#10;Conținutul generat de inteligența artificială poate fi incorect.">
            <a:extLst>
              <a:ext uri="{FF2B5EF4-FFF2-40B4-BE49-F238E27FC236}">
                <a16:creationId xmlns:a16="http://schemas.microsoft.com/office/drawing/2014/main" id="{8675F47F-1ED9-46DE-6E38-3E07E8544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24" y="1887847"/>
            <a:ext cx="1803952" cy="1803952"/>
          </a:xfrm>
          <a:prstGeom prst="rect">
            <a:avLst/>
          </a:prstGeom>
        </p:spPr>
      </p:pic>
      <p:pic>
        <p:nvPicPr>
          <p:cNvPr id="89" name="Google Shape;8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2215" y="552713"/>
            <a:ext cx="4339588" cy="667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A84CCFCD-A6ED-B438-D2A5-7CEDF65C4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146" y="1887846"/>
            <a:ext cx="3950170" cy="38796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Cyber, GDPR &amp; </a:t>
            </a:r>
            <a:br>
              <a:rPr lang="en-US" dirty="0"/>
            </a:br>
            <a:r>
              <a:rPr lang="en-US" dirty="0" err="1"/>
              <a:t>Directiva</a:t>
            </a:r>
            <a:r>
              <a:rPr lang="en-US" dirty="0"/>
              <a:t> NIS 1 &amp; NIS2</a:t>
            </a:r>
            <a:r>
              <a:rPr lang="ro-RO" dirty="0"/>
              <a:t> încotro?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Crucial Systems – </a:t>
            </a:r>
            <a:r>
              <a:rPr dirty="0" err="1"/>
              <a:t>partenerul</a:t>
            </a:r>
            <a:r>
              <a:rPr dirty="0"/>
              <a:t> </a:t>
            </a:r>
            <a:r>
              <a:rPr dirty="0" err="1"/>
              <a:t>dvs</a:t>
            </a:r>
            <a:r>
              <a:rPr dirty="0"/>
              <a:t>.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conformitate</a:t>
            </a:r>
            <a:endParaRPr dirty="0"/>
          </a:p>
          <a:p>
            <a:pPr>
              <a:defRPr sz="2000"/>
            </a:pPr>
            <a:r>
              <a:rPr lang="en-US" dirty="0"/>
              <a:t>Scop: </a:t>
            </a:r>
            <a:r>
              <a:rPr dirty="0" err="1"/>
              <a:t>aliniere</a:t>
            </a:r>
            <a:r>
              <a:rPr dirty="0"/>
              <a:t> GDPR</a:t>
            </a:r>
            <a:r>
              <a:rPr lang="ro-RO" dirty="0"/>
              <a:t>, Directivele NIS</a:t>
            </a:r>
            <a:r>
              <a:rPr dirty="0"/>
              <a:t> &amp; </a:t>
            </a:r>
            <a:r>
              <a:rPr dirty="0" err="1"/>
              <a:t>securitate</a:t>
            </a:r>
            <a:r>
              <a:rPr dirty="0"/>
              <a:t> </a:t>
            </a:r>
            <a:r>
              <a:rPr dirty="0" err="1"/>
              <a:t>cibernetică</a:t>
            </a:r>
            <a:endParaRPr dirty="0"/>
          </a:p>
          <a:p>
            <a:pPr>
              <a:defRPr sz="2000"/>
            </a:pPr>
            <a:r>
              <a:rPr dirty="0" err="1"/>
              <a:t>Beneficii</a:t>
            </a:r>
            <a:r>
              <a:rPr dirty="0"/>
              <a:t> concrete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organizația</a:t>
            </a:r>
            <a:r>
              <a:rPr dirty="0"/>
              <a:t> </a:t>
            </a:r>
            <a:r>
              <a:rPr dirty="0" err="1"/>
              <a:t>dvs</a:t>
            </a:r>
            <a:r>
              <a:rPr dirty="0"/>
              <a:t>.</a:t>
            </a:r>
            <a:endParaRPr lang="en-US" dirty="0"/>
          </a:p>
          <a:p>
            <a:pPr>
              <a:defRPr sz="2000"/>
            </a:pPr>
            <a:endParaRPr lang="ro-RO" dirty="0"/>
          </a:p>
          <a:p>
            <a:pPr marL="0" indent="0">
              <a:buNone/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/>
              <a:t>Crucial Systems – </a:t>
            </a:r>
            <a:r>
              <a:rPr lang="en-US" dirty="0" err="1"/>
              <a:t>partenerul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conformitate</a:t>
            </a:r>
            <a:r>
              <a:rPr lang="en-US" dirty="0"/>
              <a:t>: Crucial Systems, </a:t>
            </a:r>
            <a:r>
              <a:rPr lang="en-US" dirty="0" err="1"/>
              <a:t>partener</a:t>
            </a:r>
            <a:r>
              <a:rPr lang="en-US" dirty="0"/>
              <a:t> strategic, </a:t>
            </a:r>
            <a:r>
              <a:rPr lang="en-US" dirty="0" err="1"/>
              <a:t>manageriază</a:t>
            </a:r>
            <a:r>
              <a:rPr lang="en-US" dirty="0"/>
              <a:t> </a:t>
            </a:r>
            <a:r>
              <a:rPr lang="en-US" dirty="0" err="1"/>
              <a:t>conformitatea</a:t>
            </a:r>
            <a:r>
              <a:rPr lang="en-US" dirty="0"/>
              <a:t> </a:t>
            </a:r>
            <a:r>
              <a:rPr lang="en-US" dirty="0" err="1"/>
              <a:t>completă</a:t>
            </a:r>
            <a:r>
              <a:rPr lang="en-US" dirty="0"/>
              <a:t>, </a:t>
            </a:r>
            <a:r>
              <a:rPr lang="en-US" dirty="0" err="1"/>
              <a:t>reducând</a:t>
            </a:r>
            <a:r>
              <a:rPr lang="en-US" dirty="0"/>
              <a:t> </a:t>
            </a:r>
            <a:r>
              <a:rPr lang="en-US" dirty="0" err="1"/>
              <a:t>complexitatea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riscurile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 err="1"/>
              <a:t>Obiectivul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: </a:t>
            </a:r>
            <a:r>
              <a:rPr lang="en-US" dirty="0" err="1"/>
              <a:t>aliniem</a:t>
            </a:r>
            <a:r>
              <a:rPr lang="en-US" dirty="0"/>
              <a:t> rapid </a:t>
            </a:r>
            <a:r>
              <a:rPr lang="en-US" dirty="0" err="1"/>
              <a:t>procesele</a:t>
            </a:r>
            <a:r>
              <a:rPr lang="en-US" dirty="0"/>
              <a:t> </a:t>
            </a:r>
            <a:r>
              <a:rPr lang="en-US" dirty="0" err="1"/>
              <a:t>companiei</a:t>
            </a:r>
            <a:r>
              <a:rPr lang="en-US" dirty="0"/>
              <a:t> cu GDPR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standardele</a:t>
            </a:r>
            <a:r>
              <a:rPr lang="en-US" dirty="0"/>
              <a:t> </a:t>
            </a:r>
            <a:r>
              <a:rPr lang="en-US" dirty="0" err="1"/>
              <a:t>cibernetice</a:t>
            </a:r>
            <a:r>
              <a:rPr lang="en-US" dirty="0"/>
              <a:t>.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B51825B2-C27A-CB83-FDBF-4042859D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341" y="5769516"/>
            <a:ext cx="1914310" cy="7132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De </a:t>
            </a:r>
            <a:r>
              <a:rPr dirty="0" err="1"/>
              <a:t>ce</a:t>
            </a:r>
            <a:r>
              <a:rPr dirty="0"/>
              <a:t> </a:t>
            </a:r>
            <a:r>
              <a:rPr dirty="0" err="1"/>
              <a:t>contează</a:t>
            </a:r>
            <a:r>
              <a:rPr dirty="0"/>
              <a:t> GDPR</a:t>
            </a:r>
            <a:r>
              <a:rPr lang="ro-RO" dirty="0"/>
              <a:t>, Directiva NIS </a:t>
            </a:r>
            <a:r>
              <a:rPr dirty="0"/>
              <a:t>+ Cybersecurity?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 err="1"/>
              <a:t>Costul</a:t>
            </a:r>
            <a:r>
              <a:rPr dirty="0"/>
              <a:t> </a:t>
            </a:r>
            <a:r>
              <a:rPr dirty="0" err="1"/>
              <a:t>unei</a:t>
            </a:r>
            <a:r>
              <a:rPr dirty="0"/>
              <a:t> </a:t>
            </a:r>
            <a:r>
              <a:rPr dirty="0" err="1"/>
              <a:t>breșe</a:t>
            </a:r>
            <a:r>
              <a:rPr dirty="0"/>
              <a:t> vs cost </a:t>
            </a:r>
            <a:r>
              <a:rPr dirty="0" err="1"/>
              <a:t>prevenție</a:t>
            </a:r>
            <a:endParaRPr dirty="0"/>
          </a:p>
          <a:p>
            <a:pPr>
              <a:defRPr sz="2000"/>
            </a:pPr>
            <a:r>
              <a:rPr dirty="0" err="1"/>
              <a:t>Amenzi</a:t>
            </a:r>
            <a:r>
              <a:rPr dirty="0"/>
              <a:t> </a:t>
            </a:r>
            <a:r>
              <a:rPr dirty="0" err="1"/>
              <a:t>până</a:t>
            </a:r>
            <a:r>
              <a:rPr dirty="0"/>
              <a:t> </a:t>
            </a:r>
            <a:r>
              <a:rPr lang="ro-RO" dirty="0"/>
              <a:t>la % ____</a:t>
            </a:r>
            <a:r>
              <a:rPr dirty="0"/>
              <a:t> CA</a:t>
            </a:r>
          </a:p>
          <a:p>
            <a:pPr>
              <a:defRPr sz="2000"/>
            </a:pPr>
            <a:r>
              <a:rPr dirty="0"/>
              <a:t>Impact </a:t>
            </a:r>
            <a:r>
              <a:rPr dirty="0" err="1"/>
              <a:t>reputațional</a:t>
            </a:r>
            <a:endParaRPr lang="en-US" dirty="0"/>
          </a:p>
          <a:p>
            <a:pPr marL="0" indent="0">
              <a:buNone/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/>
              <a:t>Orice incident serios </a:t>
            </a:r>
            <a:r>
              <a:rPr lang="en-US" dirty="0" err="1"/>
              <a:t>depășește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general, </a:t>
            </a:r>
            <a:r>
              <a:rPr lang="en-US" dirty="0" err="1"/>
              <a:t>bugetul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r>
              <a:rPr lang="en-US" dirty="0"/>
              <a:t> al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firme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/>
              <a:t>Impact </a:t>
            </a:r>
            <a:r>
              <a:rPr lang="en-US" dirty="0" err="1"/>
              <a:t>reputațional</a:t>
            </a:r>
            <a:r>
              <a:rPr lang="en-US" dirty="0"/>
              <a:t> - </a:t>
            </a:r>
            <a:r>
              <a:rPr lang="en-US" dirty="0" err="1"/>
              <a:t>Valoarea</a:t>
            </a:r>
            <a:r>
              <a:rPr lang="en-US" dirty="0"/>
              <a:t> </a:t>
            </a:r>
            <a:r>
              <a:rPr lang="en-US" dirty="0" err="1"/>
              <a:t>bursieră</a:t>
            </a:r>
            <a:r>
              <a:rPr lang="en-US" dirty="0"/>
              <a:t> </a:t>
            </a:r>
            <a:r>
              <a:rPr lang="en-US" dirty="0" err="1"/>
              <a:t>scade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medie</a:t>
            </a:r>
            <a:r>
              <a:rPr lang="en-US" dirty="0"/>
              <a:t> 7,5 %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anunțarea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breșe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ACE23-B508-941E-5B61-E641DB15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71" y="5510689"/>
            <a:ext cx="2088409" cy="92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24E7CB37-964F-C33B-E7DA-1045727B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164" y="2443162"/>
            <a:ext cx="2390775" cy="6572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Peisajul</a:t>
            </a:r>
            <a:r>
              <a:rPr dirty="0"/>
              <a:t> </a:t>
            </a:r>
            <a:r>
              <a:rPr dirty="0" err="1"/>
              <a:t>amenințărilor</a:t>
            </a:r>
            <a:r>
              <a:rPr dirty="0"/>
              <a:t>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Phishing </a:t>
            </a:r>
            <a:r>
              <a:rPr dirty="0" err="1"/>
              <a:t>și</a:t>
            </a:r>
            <a:r>
              <a:rPr dirty="0"/>
              <a:t> spear‑phishing </a:t>
            </a:r>
            <a:r>
              <a:rPr dirty="0" err="1"/>
              <a:t>avansat</a:t>
            </a:r>
            <a:endParaRPr dirty="0"/>
          </a:p>
          <a:p>
            <a:pPr>
              <a:defRPr sz="2000"/>
            </a:pPr>
            <a:r>
              <a:rPr dirty="0"/>
              <a:t>Ransomware </a:t>
            </a:r>
            <a:r>
              <a:rPr dirty="0" err="1"/>
              <a:t>extorsiv</a:t>
            </a:r>
            <a:endParaRPr dirty="0"/>
          </a:p>
          <a:p>
            <a:pPr>
              <a:defRPr sz="2000"/>
            </a:pPr>
            <a:r>
              <a:rPr dirty="0"/>
              <a:t>Supply‑chain attacks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/>
              <a:t>Phishing </a:t>
            </a:r>
            <a:r>
              <a:rPr lang="en-US" dirty="0" err="1"/>
              <a:t>și</a:t>
            </a:r>
            <a:r>
              <a:rPr lang="en-US" dirty="0"/>
              <a:t> spear-phishing </a:t>
            </a:r>
            <a:r>
              <a:rPr lang="en-US" dirty="0" err="1"/>
              <a:t>avansat</a:t>
            </a:r>
            <a:r>
              <a:rPr lang="en-US" dirty="0"/>
              <a:t>: </a:t>
            </a:r>
            <a:r>
              <a:rPr lang="en-US" dirty="0" err="1"/>
              <a:t>Emailuri</a:t>
            </a:r>
            <a:r>
              <a:rPr lang="en-US" dirty="0"/>
              <a:t> </a:t>
            </a:r>
            <a:r>
              <a:rPr lang="en-US" dirty="0" err="1"/>
              <a:t>personalizate</a:t>
            </a:r>
            <a:r>
              <a:rPr lang="en-US" dirty="0"/>
              <a:t> </a:t>
            </a:r>
            <a:r>
              <a:rPr lang="en-US" dirty="0" err="1"/>
              <a:t>imită</a:t>
            </a:r>
            <a:r>
              <a:rPr lang="en-US" dirty="0"/>
              <a:t> </a:t>
            </a:r>
            <a:r>
              <a:rPr lang="en-US" dirty="0" err="1"/>
              <a:t>legitimitatea</a:t>
            </a:r>
            <a:r>
              <a:rPr lang="en-US" dirty="0"/>
              <a:t>, </a:t>
            </a:r>
            <a:r>
              <a:rPr lang="en-US" dirty="0" err="1"/>
              <a:t>furând</a:t>
            </a:r>
            <a:r>
              <a:rPr lang="en-US" dirty="0"/>
              <a:t> </a:t>
            </a:r>
            <a:r>
              <a:rPr lang="en-US" dirty="0" err="1"/>
              <a:t>acreditări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date </a:t>
            </a:r>
            <a:r>
              <a:rPr lang="en-US" dirty="0" err="1"/>
              <a:t>sensibile</a:t>
            </a:r>
            <a:r>
              <a:rPr lang="en-US" dirty="0"/>
              <a:t> </a:t>
            </a:r>
            <a:r>
              <a:rPr lang="en-US" dirty="0" err="1"/>
              <a:t>critice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/>
              <a:t>Ransomware </a:t>
            </a:r>
            <a:r>
              <a:rPr lang="en-US" dirty="0" err="1"/>
              <a:t>extorsiv</a:t>
            </a:r>
            <a:r>
              <a:rPr lang="en-US" dirty="0"/>
              <a:t>: </a:t>
            </a:r>
            <a:r>
              <a:rPr lang="en-US" dirty="0" err="1"/>
              <a:t>Criptează</a:t>
            </a:r>
            <a:r>
              <a:rPr lang="en-US" dirty="0"/>
              <a:t> </a:t>
            </a:r>
            <a:r>
              <a:rPr lang="en-US" dirty="0" err="1"/>
              <a:t>fișierele</a:t>
            </a:r>
            <a:r>
              <a:rPr lang="en-US" dirty="0"/>
              <a:t> </a:t>
            </a:r>
            <a:r>
              <a:rPr lang="en-US" dirty="0" err="1"/>
              <a:t>organizației</a:t>
            </a:r>
            <a:r>
              <a:rPr lang="en-US" dirty="0"/>
              <a:t>, </a:t>
            </a:r>
            <a:r>
              <a:rPr lang="en-US" dirty="0" err="1"/>
              <a:t>cerând</a:t>
            </a:r>
            <a:r>
              <a:rPr lang="en-US" dirty="0"/>
              <a:t> </a:t>
            </a:r>
            <a:r>
              <a:rPr lang="en-US" dirty="0" err="1"/>
              <a:t>răscumpărare</a:t>
            </a:r>
            <a:r>
              <a:rPr lang="en-US" dirty="0"/>
              <a:t> </a:t>
            </a:r>
            <a:r>
              <a:rPr lang="en-US" dirty="0" err="1"/>
              <a:t>dublă</a:t>
            </a:r>
            <a:r>
              <a:rPr lang="en-US" dirty="0"/>
              <a:t>, </a:t>
            </a:r>
            <a:r>
              <a:rPr lang="en-US" dirty="0" err="1"/>
              <a:t>amenințând</a:t>
            </a:r>
            <a:r>
              <a:rPr lang="en-US" dirty="0"/>
              <a:t> </a:t>
            </a:r>
            <a:r>
              <a:rPr lang="en-US" dirty="0" err="1"/>
              <a:t>publicarea</a:t>
            </a:r>
            <a:r>
              <a:rPr lang="en-US" dirty="0"/>
              <a:t> </a:t>
            </a:r>
            <a:r>
              <a:rPr lang="en-US" dirty="0" err="1"/>
              <a:t>datelor</a:t>
            </a:r>
            <a:r>
              <a:rPr lang="en-US" dirty="0"/>
              <a:t> </a:t>
            </a:r>
            <a:r>
              <a:rPr lang="en-US" dirty="0" err="1"/>
              <a:t>sustrase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/>
              <a:t>Supply-chain attacks: </a:t>
            </a:r>
            <a:r>
              <a:rPr lang="en-US" dirty="0" err="1"/>
              <a:t>Compromite</a:t>
            </a:r>
            <a:r>
              <a:rPr lang="en-US" dirty="0"/>
              <a:t> </a:t>
            </a:r>
            <a:r>
              <a:rPr lang="en-US" dirty="0" err="1"/>
              <a:t>furnizori</a:t>
            </a:r>
            <a:r>
              <a:rPr lang="en-US" dirty="0"/>
              <a:t> software, </a:t>
            </a:r>
            <a:r>
              <a:rPr lang="en-US" dirty="0" err="1"/>
              <a:t>propagând</a:t>
            </a:r>
            <a:r>
              <a:rPr lang="en-US" dirty="0"/>
              <a:t> cod </a:t>
            </a:r>
            <a:r>
              <a:rPr lang="en-US" dirty="0" err="1"/>
              <a:t>malițios</a:t>
            </a:r>
            <a:r>
              <a:rPr lang="en-US" dirty="0"/>
              <a:t>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clienți</a:t>
            </a:r>
            <a:r>
              <a:rPr lang="en-US" dirty="0"/>
              <a:t>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detectare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A603204-2475-691F-37D3-9EDE441F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16" y="1330293"/>
            <a:ext cx="2212848" cy="221284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BFA2F2-D278-A601-008D-95CCBA6A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736497"/>
            <a:ext cx="1750080" cy="7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Principiile</a:t>
            </a:r>
            <a:r>
              <a:rPr dirty="0"/>
              <a:t> GDPR </a:t>
            </a:r>
            <a:r>
              <a:rPr lang="ro-RO" dirty="0"/>
              <a:t>&amp; </a:t>
            </a:r>
            <a:r>
              <a:rPr lang="ro-RO" dirty="0" err="1"/>
              <a:t>Cyber</a:t>
            </a:r>
            <a:r>
              <a:rPr lang="ro-RO" dirty="0"/>
              <a:t> </a:t>
            </a:r>
            <a:r>
              <a:rPr dirty="0"/>
              <a:t>pe </a:t>
            </a:r>
            <a:r>
              <a:rPr dirty="0" err="1"/>
              <a:t>scurt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 err="1"/>
              <a:t>Legalitate</a:t>
            </a:r>
            <a:r>
              <a:rPr dirty="0"/>
              <a:t>, </a:t>
            </a:r>
            <a:r>
              <a:rPr dirty="0" err="1"/>
              <a:t>echitate</a:t>
            </a:r>
            <a:r>
              <a:rPr dirty="0"/>
              <a:t>, </a:t>
            </a:r>
            <a:r>
              <a:rPr dirty="0" err="1"/>
              <a:t>transparență</a:t>
            </a:r>
            <a:endParaRPr dirty="0"/>
          </a:p>
          <a:p>
            <a:pPr>
              <a:defRPr sz="2000"/>
            </a:pPr>
            <a:r>
              <a:rPr dirty="0" err="1"/>
              <a:t>Limitarea</a:t>
            </a:r>
            <a:r>
              <a:rPr dirty="0"/>
              <a:t> </a:t>
            </a:r>
            <a:r>
              <a:rPr dirty="0" err="1"/>
              <a:t>scopului</a:t>
            </a:r>
            <a:r>
              <a:rPr dirty="0"/>
              <a:t> &amp; </a:t>
            </a:r>
            <a:r>
              <a:rPr dirty="0" err="1"/>
              <a:t>minimizarea</a:t>
            </a:r>
            <a:r>
              <a:rPr dirty="0"/>
              <a:t> </a:t>
            </a:r>
            <a:r>
              <a:rPr dirty="0" err="1"/>
              <a:t>datelor</a:t>
            </a:r>
            <a:endParaRPr dirty="0"/>
          </a:p>
          <a:p>
            <a:pPr>
              <a:defRPr sz="2000"/>
            </a:pPr>
            <a:r>
              <a:rPr dirty="0" err="1"/>
              <a:t>Integritate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confidențialitate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r>
              <a:rPr lang="en-US" dirty="0" err="1"/>
              <a:t>Legalitate</a:t>
            </a:r>
            <a:r>
              <a:rPr lang="en-US" dirty="0"/>
              <a:t>, </a:t>
            </a:r>
            <a:r>
              <a:rPr lang="en-US" dirty="0" err="1"/>
              <a:t>echitate</a:t>
            </a:r>
            <a:r>
              <a:rPr lang="en-US" dirty="0"/>
              <a:t>, </a:t>
            </a:r>
            <a:r>
              <a:rPr lang="en-US" dirty="0" err="1"/>
              <a:t>transparență</a:t>
            </a:r>
            <a:r>
              <a:rPr lang="en-US" dirty="0"/>
              <a:t>: </a:t>
            </a:r>
            <a:r>
              <a:rPr lang="en-US" dirty="0" err="1"/>
              <a:t>Prelucrează</a:t>
            </a:r>
            <a:r>
              <a:rPr lang="en-US" dirty="0"/>
              <a:t> date </a:t>
            </a:r>
            <a:r>
              <a:rPr lang="en-US" dirty="0" err="1"/>
              <a:t>doar</a:t>
            </a:r>
            <a:r>
              <a:rPr lang="en-US" dirty="0"/>
              <a:t> legal, </a:t>
            </a:r>
            <a:r>
              <a:rPr lang="en-US" dirty="0" err="1"/>
              <a:t>echitabil</a:t>
            </a:r>
            <a:r>
              <a:rPr lang="en-US" dirty="0"/>
              <a:t>, transparent, </a:t>
            </a:r>
            <a:r>
              <a:rPr lang="en-US" dirty="0" err="1"/>
              <a:t>informând</a:t>
            </a:r>
            <a:r>
              <a:rPr lang="en-US" dirty="0"/>
              <a:t> </a:t>
            </a:r>
            <a:r>
              <a:rPr lang="en-US" dirty="0" err="1"/>
              <a:t>persoanele</a:t>
            </a:r>
            <a:r>
              <a:rPr lang="en-US" dirty="0"/>
              <a:t> </a:t>
            </a:r>
            <a:r>
              <a:rPr lang="en-US" dirty="0" err="1"/>
              <a:t>vizate</a:t>
            </a:r>
            <a:r>
              <a:rPr lang="en-US" dirty="0"/>
              <a:t> </a:t>
            </a:r>
            <a:r>
              <a:rPr lang="en-US" dirty="0" err="1"/>
              <a:t>clar</a:t>
            </a:r>
            <a:r>
              <a:rPr lang="en-US" dirty="0"/>
              <a:t>.</a:t>
            </a:r>
          </a:p>
          <a:p>
            <a:pPr>
              <a:defRPr sz="2000"/>
            </a:pPr>
            <a:r>
              <a:rPr lang="en-US" dirty="0" err="1"/>
              <a:t>Limitarea</a:t>
            </a:r>
            <a:r>
              <a:rPr lang="en-US" dirty="0"/>
              <a:t> </a:t>
            </a:r>
            <a:r>
              <a:rPr lang="en-US" dirty="0" err="1"/>
              <a:t>scopului</a:t>
            </a:r>
            <a:r>
              <a:rPr lang="en-US" dirty="0"/>
              <a:t> &amp; </a:t>
            </a:r>
            <a:r>
              <a:rPr lang="en-US" dirty="0" err="1"/>
              <a:t>minimizarea</a:t>
            </a:r>
            <a:r>
              <a:rPr lang="en-US" dirty="0"/>
              <a:t> </a:t>
            </a:r>
            <a:r>
              <a:rPr lang="en-US" dirty="0" err="1"/>
              <a:t>datelor</a:t>
            </a:r>
            <a:r>
              <a:rPr lang="en-US" dirty="0"/>
              <a:t>: </a:t>
            </a:r>
            <a:r>
              <a:rPr lang="en-US" dirty="0" err="1"/>
              <a:t>Colectează</a:t>
            </a:r>
            <a:r>
              <a:rPr lang="en-US" dirty="0"/>
              <a:t> </a:t>
            </a:r>
            <a:r>
              <a:rPr lang="en-US" dirty="0" err="1"/>
              <a:t>doar</a:t>
            </a:r>
            <a:r>
              <a:rPr lang="en-US" dirty="0"/>
              <a:t> date </a:t>
            </a:r>
            <a:r>
              <a:rPr lang="en-US" dirty="0" err="1"/>
              <a:t>necesare</a:t>
            </a:r>
            <a:r>
              <a:rPr lang="en-US" dirty="0"/>
              <a:t>, exclusive </a:t>
            </a:r>
            <a:r>
              <a:rPr lang="en-US" dirty="0" err="1"/>
              <a:t>scopului</a:t>
            </a:r>
            <a:r>
              <a:rPr lang="en-US" dirty="0"/>
              <a:t> </a:t>
            </a:r>
            <a:r>
              <a:rPr lang="en-US" dirty="0" err="1"/>
              <a:t>declarat</a:t>
            </a:r>
            <a:r>
              <a:rPr lang="en-US" dirty="0"/>
              <a:t>, </a:t>
            </a:r>
            <a:r>
              <a:rPr lang="en-US" dirty="0" err="1"/>
              <a:t>nimic</a:t>
            </a:r>
            <a:r>
              <a:rPr lang="en-US" dirty="0"/>
              <a:t> </a:t>
            </a:r>
            <a:r>
              <a:rPr lang="en-US" dirty="0" err="1"/>
              <a:t>suplimentar</a:t>
            </a:r>
            <a:r>
              <a:rPr lang="en-US" dirty="0"/>
              <a:t>, legal.</a:t>
            </a:r>
          </a:p>
          <a:p>
            <a:pPr>
              <a:defRPr sz="2000"/>
            </a:pPr>
            <a:r>
              <a:rPr lang="en-US" dirty="0" err="1"/>
              <a:t>Integritate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confidențialitate</a:t>
            </a:r>
            <a:r>
              <a:rPr lang="en-US" dirty="0"/>
              <a:t>: </a:t>
            </a:r>
            <a:r>
              <a:rPr lang="en-US" dirty="0" err="1"/>
              <a:t>Protejează</a:t>
            </a:r>
            <a:r>
              <a:rPr lang="en-US" dirty="0"/>
              <a:t> </a:t>
            </a:r>
            <a:r>
              <a:rPr lang="en-US" dirty="0" err="1"/>
              <a:t>integritatea</a:t>
            </a:r>
            <a:r>
              <a:rPr lang="en-US" dirty="0"/>
              <a:t> </a:t>
            </a:r>
            <a:r>
              <a:rPr lang="en-US" dirty="0" err="1"/>
              <a:t>datelor</a:t>
            </a:r>
            <a:r>
              <a:rPr lang="en-US" dirty="0"/>
              <a:t>, </a:t>
            </a:r>
            <a:r>
              <a:rPr lang="en-US" dirty="0" err="1"/>
              <a:t>previne</a:t>
            </a:r>
            <a:r>
              <a:rPr lang="en-US" dirty="0"/>
              <a:t> </a:t>
            </a:r>
            <a:r>
              <a:rPr lang="en-US" dirty="0" err="1"/>
              <a:t>acces</a:t>
            </a:r>
            <a:r>
              <a:rPr lang="en-US" dirty="0"/>
              <a:t> </a:t>
            </a:r>
            <a:r>
              <a:rPr lang="en-US" dirty="0" err="1"/>
              <a:t>neautorizat</a:t>
            </a:r>
            <a:r>
              <a:rPr lang="en-US" dirty="0"/>
              <a:t>, </a:t>
            </a:r>
            <a:r>
              <a:rPr lang="en-US" dirty="0" err="1"/>
              <a:t>pierdere</a:t>
            </a:r>
            <a:r>
              <a:rPr lang="en-US" dirty="0"/>
              <a:t>, </a:t>
            </a:r>
            <a:r>
              <a:rPr lang="en-US" dirty="0" err="1"/>
              <a:t>manipulare</a:t>
            </a:r>
            <a:r>
              <a:rPr lang="en-US" dirty="0"/>
              <a:t>, </a:t>
            </a:r>
            <a:r>
              <a:rPr lang="en-US" dirty="0" err="1"/>
              <a:t>divulgare</a:t>
            </a:r>
            <a:r>
              <a:rPr lang="en-US" dirty="0"/>
              <a:t> </a:t>
            </a:r>
            <a:r>
              <a:rPr lang="en-US" dirty="0" err="1"/>
              <a:t>accidentală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DDB29B6-FFEE-1AA1-9888-60FF2C21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28" y="1727836"/>
            <a:ext cx="3062096" cy="1701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B7F04-A858-FB0A-97C5-CCB67605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NIS1 vs NIS2 – </a:t>
            </a:r>
            <a:r>
              <a:rPr dirty="0" err="1"/>
              <a:t>ce</a:t>
            </a:r>
            <a:r>
              <a:rPr dirty="0"/>
              <a:t> se </a:t>
            </a:r>
            <a:r>
              <a:rPr dirty="0" err="1"/>
              <a:t>schimbă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 err="1"/>
              <a:t>Extindere</a:t>
            </a:r>
            <a:r>
              <a:rPr dirty="0"/>
              <a:t> </a:t>
            </a:r>
            <a:r>
              <a:rPr dirty="0" err="1"/>
              <a:t>domeniu</a:t>
            </a:r>
            <a:endParaRPr dirty="0"/>
          </a:p>
          <a:p>
            <a:pPr>
              <a:defRPr sz="2000"/>
            </a:pPr>
            <a:r>
              <a:rPr dirty="0" err="1"/>
              <a:t>Raportare</a:t>
            </a:r>
            <a:r>
              <a:rPr dirty="0"/>
              <a:t> </a:t>
            </a:r>
            <a:r>
              <a:rPr dirty="0" err="1"/>
              <a:t>incidente</a:t>
            </a:r>
            <a:r>
              <a:rPr dirty="0"/>
              <a:t> ≤ 24h</a:t>
            </a:r>
          </a:p>
          <a:p>
            <a:pPr>
              <a:defRPr sz="2000"/>
            </a:pPr>
            <a:r>
              <a:rPr dirty="0" err="1"/>
              <a:t>Sancțiuni</a:t>
            </a:r>
            <a:r>
              <a:rPr dirty="0"/>
              <a:t> </a:t>
            </a:r>
            <a:r>
              <a:rPr dirty="0" err="1"/>
              <a:t>financiare</a:t>
            </a:r>
            <a:r>
              <a:rPr dirty="0"/>
              <a:t> </a:t>
            </a:r>
            <a:r>
              <a:rPr dirty="0" err="1"/>
              <a:t>crescute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 err="1"/>
              <a:t>Extindere</a:t>
            </a:r>
            <a:r>
              <a:rPr lang="en-US" dirty="0"/>
              <a:t> </a:t>
            </a:r>
            <a:r>
              <a:rPr lang="en-US" dirty="0" err="1"/>
              <a:t>domeniu</a:t>
            </a:r>
            <a:r>
              <a:rPr lang="en-US" dirty="0"/>
              <a:t>: Include </a:t>
            </a:r>
            <a:r>
              <a:rPr lang="en-US" dirty="0" err="1"/>
              <a:t>sectoare</a:t>
            </a:r>
            <a:r>
              <a:rPr lang="en-US" dirty="0"/>
              <a:t> </a:t>
            </a:r>
            <a:r>
              <a:rPr lang="en-US" dirty="0" err="1"/>
              <a:t>adiționale</a:t>
            </a:r>
            <a:r>
              <a:rPr lang="en-US" dirty="0"/>
              <a:t> </a:t>
            </a:r>
            <a:r>
              <a:rPr lang="en-US" dirty="0" err="1"/>
              <a:t>critice</a:t>
            </a:r>
            <a:r>
              <a:rPr lang="en-US" dirty="0"/>
              <a:t>, </a:t>
            </a:r>
            <a:r>
              <a:rPr lang="en-US" dirty="0" err="1"/>
              <a:t>companii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, </a:t>
            </a:r>
            <a:r>
              <a:rPr lang="en-US" dirty="0" err="1"/>
              <a:t>furnizori</a:t>
            </a:r>
            <a:r>
              <a:rPr lang="en-US" dirty="0"/>
              <a:t> </a:t>
            </a:r>
            <a:r>
              <a:rPr lang="en-US" dirty="0" err="1"/>
              <a:t>servicii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esentiale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 err="1"/>
              <a:t>Raportare</a:t>
            </a:r>
            <a:r>
              <a:rPr lang="en-US" dirty="0"/>
              <a:t> </a:t>
            </a:r>
            <a:r>
              <a:rPr lang="en-US" dirty="0" err="1"/>
              <a:t>incidente</a:t>
            </a:r>
            <a:r>
              <a:rPr lang="en-US" dirty="0"/>
              <a:t> ≤ 24 h: </a:t>
            </a:r>
            <a:r>
              <a:rPr lang="en-US" dirty="0" err="1"/>
              <a:t>Notificare</a:t>
            </a:r>
            <a:r>
              <a:rPr lang="en-US" dirty="0"/>
              <a:t> </a:t>
            </a:r>
            <a:r>
              <a:rPr lang="en-US" dirty="0" err="1"/>
              <a:t>inițială</a:t>
            </a:r>
            <a:r>
              <a:rPr lang="en-US" dirty="0"/>
              <a:t> </a:t>
            </a:r>
            <a:r>
              <a:rPr lang="en-US" dirty="0" err="1"/>
              <a:t>autorității</a:t>
            </a:r>
            <a:r>
              <a:rPr lang="en-US" dirty="0"/>
              <a:t> </a:t>
            </a:r>
            <a:r>
              <a:rPr lang="en-US" dirty="0" err="1"/>
              <a:t>competente</a:t>
            </a:r>
            <a:r>
              <a:rPr lang="en-US" dirty="0"/>
              <a:t> </a:t>
            </a:r>
            <a:r>
              <a:rPr lang="en-US" dirty="0" err="1"/>
              <a:t>obligatoriu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maximum 24 de ore.</a:t>
            </a:r>
          </a:p>
          <a:p>
            <a:pPr marL="0" indent="0">
              <a:buNone/>
              <a:defRPr sz="2000"/>
            </a:pPr>
            <a:r>
              <a:rPr lang="en-US" dirty="0" err="1"/>
              <a:t>Sancțiuni</a:t>
            </a:r>
            <a:r>
              <a:rPr lang="en-US" dirty="0"/>
              <a:t> </a:t>
            </a:r>
            <a:r>
              <a:rPr lang="en-US" dirty="0" err="1"/>
              <a:t>financiare</a:t>
            </a:r>
            <a:r>
              <a:rPr lang="en-US" dirty="0"/>
              <a:t> </a:t>
            </a:r>
            <a:r>
              <a:rPr lang="en-US" dirty="0" err="1"/>
              <a:t>crescute</a:t>
            </a:r>
            <a:r>
              <a:rPr lang="en-US" dirty="0"/>
              <a:t>: </a:t>
            </a:r>
            <a:r>
              <a:rPr lang="en-US" dirty="0" err="1"/>
              <a:t>Amenzi</a:t>
            </a:r>
            <a:r>
              <a:rPr lang="en-US" dirty="0"/>
              <a:t> </a:t>
            </a:r>
            <a:r>
              <a:rPr lang="en-US" dirty="0" err="1"/>
              <a:t>procentuale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, </a:t>
            </a:r>
            <a:r>
              <a:rPr lang="en-US" dirty="0" err="1"/>
              <a:t>penalizând</a:t>
            </a:r>
            <a:r>
              <a:rPr lang="en-US" dirty="0"/>
              <a:t> </a:t>
            </a:r>
            <a:r>
              <a:rPr lang="en-US" dirty="0" err="1"/>
              <a:t>neconformitatea</a:t>
            </a:r>
            <a:r>
              <a:rPr lang="en-US" dirty="0"/>
              <a:t> </a:t>
            </a:r>
            <a:r>
              <a:rPr lang="en-US" dirty="0" err="1"/>
              <a:t>recurentă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gravă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89178-5BA0-54B7-CB26-1B980582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Politica</a:t>
            </a:r>
            <a:r>
              <a:rPr dirty="0"/>
              <a:t> </a:t>
            </a:r>
            <a:r>
              <a:rPr lang="en-US" dirty="0" err="1"/>
              <a:t>Companiei</a:t>
            </a:r>
            <a:r>
              <a:rPr dirty="0"/>
              <a:t>: scop &amp; </a:t>
            </a:r>
            <a:r>
              <a:rPr dirty="0" err="1"/>
              <a:t>domeniu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 err="1"/>
              <a:t>Protejarea</a:t>
            </a:r>
            <a:r>
              <a:rPr dirty="0"/>
              <a:t> </a:t>
            </a:r>
            <a:r>
              <a:rPr dirty="0" err="1"/>
              <a:t>activelor</a:t>
            </a:r>
            <a:r>
              <a:rPr dirty="0"/>
              <a:t> </a:t>
            </a:r>
            <a:r>
              <a:rPr dirty="0" err="1"/>
              <a:t>digitale</a:t>
            </a:r>
            <a:endParaRPr dirty="0"/>
          </a:p>
          <a:p>
            <a:pPr>
              <a:defRPr sz="2000"/>
            </a:pPr>
            <a:r>
              <a:rPr dirty="0" err="1"/>
              <a:t>Toți</a:t>
            </a:r>
            <a:r>
              <a:rPr dirty="0"/>
              <a:t> </a:t>
            </a:r>
            <a:r>
              <a:rPr dirty="0" err="1"/>
              <a:t>utilizatorii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dispozitivele</a:t>
            </a:r>
            <a:endParaRPr dirty="0"/>
          </a:p>
          <a:p>
            <a:pPr>
              <a:defRPr sz="2000"/>
            </a:pPr>
            <a:r>
              <a:rPr dirty="0"/>
              <a:t>BYOD </a:t>
            </a:r>
            <a:r>
              <a:rPr dirty="0" err="1"/>
              <a:t>inclus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r>
              <a:rPr lang="en-US" dirty="0" err="1"/>
              <a:t>Protejarea</a:t>
            </a:r>
            <a:r>
              <a:rPr lang="en-US" dirty="0"/>
              <a:t> </a:t>
            </a:r>
            <a:r>
              <a:rPr lang="en-US" dirty="0" err="1"/>
              <a:t>activelor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: </a:t>
            </a:r>
            <a:r>
              <a:rPr lang="en-US" dirty="0" err="1"/>
              <a:t>Protejarea</a:t>
            </a:r>
            <a:r>
              <a:rPr lang="en-US" dirty="0"/>
              <a:t> </a:t>
            </a:r>
            <a:r>
              <a:rPr lang="en-US" dirty="0" err="1"/>
              <a:t>completă</a:t>
            </a:r>
            <a:r>
              <a:rPr lang="en-US" dirty="0"/>
              <a:t> a </a:t>
            </a:r>
            <a:r>
              <a:rPr lang="en-US" dirty="0" err="1"/>
              <a:t>datelor</a:t>
            </a:r>
            <a:r>
              <a:rPr lang="en-US" dirty="0"/>
              <a:t>, </a:t>
            </a:r>
            <a:r>
              <a:rPr lang="en-US" dirty="0" err="1"/>
              <a:t>aplicațiilor</a:t>
            </a:r>
            <a:r>
              <a:rPr lang="en-US" dirty="0"/>
              <a:t>, </a:t>
            </a:r>
            <a:r>
              <a:rPr lang="en-US" dirty="0" err="1"/>
              <a:t>rețelelor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infrastructurii</a:t>
            </a:r>
            <a:r>
              <a:rPr lang="en-US" dirty="0"/>
              <a:t> </a:t>
            </a:r>
            <a:r>
              <a:rPr lang="en-US" dirty="0" err="1"/>
              <a:t>împotriva</a:t>
            </a:r>
            <a:r>
              <a:rPr lang="en-US" dirty="0"/>
              <a:t> </a:t>
            </a:r>
            <a:r>
              <a:rPr lang="en-US" dirty="0" err="1"/>
              <a:t>amenințărilor</a:t>
            </a:r>
            <a:r>
              <a:rPr lang="en-US" dirty="0"/>
              <a:t> </a:t>
            </a:r>
            <a:r>
              <a:rPr lang="en-US" dirty="0" err="1"/>
              <a:t>persistente</a:t>
            </a:r>
            <a:r>
              <a:rPr lang="en-US" dirty="0"/>
              <a:t>.</a:t>
            </a:r>
          </a:p>
          <a:p>
            <a:pPr>
              <a:defRPr sz="2000"/>
            </a:pPr>
            <a:r>
              <a:rPr lang="en-US" dirty="0" err="1"/>
              <a:t>Toți</a:t>
            </a:r>
            <a:r>
              <a:rPr lang="en-US" dirty="0"/>
              <a:t> </a:t>
            </a:r>
            <a:r>
              <a:rPr lang="en-US" dirty="0" err="1"/>
              <a:t>utilizatorii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dispozitivele</a:t>
            </a:r>
            <a:r>
              <a:rPr lang="en-US" dirty="0"/>
              <a:t>: Se </a:t>
            </a:r>
            <a:r>
              <a:rPr lang="en-US" dirty="0" err="1"/>
              <a:t>aplică</a:t>
            </a:r>
            <a:r>
              <a:rPr lang="en-US" dirty="0"/>
              <a:t> </a:t>
            </a:r>
            <a:r>
              <a:rPr lang="en-US" dirty="0" err="1"/>
              <a:t>obligatoriu</a:t>
            </a:r>
            <a:r>
              <a:rPr lang="en-US" dirty="0"/>
              <a:t> </a:t>
            </a:r>
            <a:r>
              <a:rPr lang="en-US" dirty="0" err="1"/>
              <a:t>tuturor</a:t>
            </a:r>
            <a:r>
              <a:rPr lang="en-US" dirty="0"/>
              <a:t> </a:t>
            </a:r>
            <a:r>
              <a:rPr lang="en-US" dirty="0" err="1"/>
              <a:t>utilizatorilor</a:t>
            </a:r>
            <a:r>
              <a:rPr lang="en-US" dirty="0"/>
              <a:t>, </a:t>
            </a:r>
            <a:r>
              <a:rPr lang="en-US" dirty="0" err="1"/>
              <a:t>angajați</a:t>
            </a:r>
            <a:r>
              <a:rPr lang="en-US" dirty="0"/>
              <a:t>, </a:t>
            </a:r>
            <a:r>
              <a:rPr lang="en-US" dirty="0" err="1"/>
              <a:t>contractori</a:t>
            </a:r>
            <a:r>
              <a:rPr lang="en-US" dirty="0"/>
              <a:t>, </a:t>
            </a:r>
            <a:r>
              <a:rPr lang="en-US" dirty="0" err="1"/>
              <a:t>terți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dispozitivelor</a:t>
            </a:r>
            <a:r>
              <a:rPr lang="en-US" dirty="0"/>
              <a:t> </a:t>
            </a:r>
            <a:r>
              <a:rPr lang="en-US" dirty="0" err="1"/>
              <a:t>conectate</a:t>
            </a:r>
            <a:r>
              <a:rPr lang="en-US" dirty="0"/>
              <a:t>.</a:t>
            </a:r>
          </a:p>
          <a:p>
            <a:pPr>
              <a:defRPr sz="2000"/>
            </a:pPr>
            <a:r>
              <a:rPr lang="en-US" dirty="0"/>
              <a:t>BYOD </a:t>
            </a:r>
            <a:r>
              <a:rPr lang="en-US" dirty="0" err="1"/>
              <a:t>inclus</a:t>
            </a:r>
            <a:r>
              <a:rPr lang="en-US" dirty="0"/>
              <a:t>: </a:t>
            </a:r>
            <a:r>
              <a:rPr lang="en-US" dirty="0" err="1"/>
              <a:t>Politica</a:t>
            </a:r>
            <a:r>
              <a:rPr lang="en-US" dirty="0"/>
              <a:t> </a:t>
            </a:r>
            <a:r>
              <a:rPr lang="en-US" dirty="0" err="1"/>
              <a:t>reglementează</a:t>
            </a:r>
            <a:r>
              <a:rPr lang="en-US" dirty="0"/>
              <a:t> </a:t>
            </a:r>
            <a:r>
              <a:rPr lang="en-US" dirty="0" err="1"/>
              <a:t>dispozitivele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, </a:t>
            </a:r>
            <a:r>
              <a:rPr lang="en-US" dirty="0" err="1"/>
              <a:t>impunând</a:t>
            </a:r>
            <a:r>
              <a:rPr lang="en-US" dirty="0"/>
              <a:t> </a:t>
            </a:r>
            <a:r>
              <a:rPr lang="en-US" dirty="0" err="1"/>
              <a:t>securizare</a:t>
            </a:r>
            <a:r>
              <a:rPr lang="en-US" dirty="0"/>
              <a:t>, </a:t>
            </a:r>
            <a:r>
              <a:rPr lang="en-US" dirty="0" err="1"/>
              <a:t>monitorizare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acces</a:t>
            </a:r>
            <a:r>
              <a:rPr lang="en-US" dirty="0"/>
              <a:t> </a:t>
            </a:r>
            <a:r>
              <a:rPr lang="en-US" dirty="0" err="1"/>
              <a:t>controlat</a:t>
            </a:r>
            <a:r>
              <a:rPr lang="en-US" dirty="0"/>
              <a:t> permanent.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6014E-95F3-870E-E07C-A15403D1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Guvernanță</a:t>
            </a:r>
            <a:r>
              <a:rPr dirty="0"/>
              <a:t> &amp; </a:t>
            </a:r>
            <a:r>
              <a:rPr dirty="0" err="1"/>
              <a:t>roluri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DPO – </a:t>
            </a:r>
            <a:r>
              <a:rPr dirty="0" err="1"/>
              <a:t>conformitate</a:t>
            </a:r>
            <a:r>
              <a:rPr dirty="0"/>
              <a:t> GDPR</a:t>
            </a:r>
          </a:p>
          <a:p>
            <a:pPr>
              <a:defRPr sz="2000"/>
            </a:pPr>
            <a:r>
              <a:rPr dirty="0"/>
              <a:t>CISO – </a:t>
            </a:r>
            <a:r>
              <a:rPr dirty="0" err="1"/>
              <a:t>strategie</a:t>
            </a:r>
            <a:r>
              <a:rPr dirty="0"/>
              <a:t> </a:t>
            </a:r>
            <a:r>
              <a:rPr lang="en-US" dirty="0"/>
              <a:t>S</a:t>
            </a:r>
            <a:r>
              <a:rPr dirty="0"/>
              <a:t>ecuritate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endParaRPr lang="ro-RO" dirty="0"/>
          </a:p>
          <a:p>
            <a:pPr marL="0" indent="0">
              <a:buNone/>
              <a:defRPr sz="2000"/>
            </a:pPr>
            <a:r>
              <a:rPr lang="en-US" dirty="0"/>
              <a:t>DPO – </a:t>
            </a:r>
            <a:r>
              <a:rPr lang="en-US" dirty="0" err="1"/>
              <a:t>conformitate</a:t>
            </a:r>
            <a:r>
              <a:rPr lang="en-US" dirty="0"/>
              <a:t> GDPR: </a:t>
            </a:r>
            <a:r>
              <a:rPr lang="en-US" dirty="0" err="1"/>
              <a:t>Monitorizează</a:t>
            </a:r>
            <a:r>
              <a:rPr lang="en-US" dirty="0"/>
              <a:t> </a:t>
            </a:r>
            <a:r>
              <a:rPr lang="en-US" dirty="0" err="1"/>
              <a:t>respectarea</a:t>
            </a:r>
            <a:r>
              <a:rPr lang="en-US" dirty="0"/>
              <a:t> GDPR, </a:t>
            </a:r>
            <a:r>
              <a:rPr lang="en-US" dirty="0" err="1"/>
              <a:t>consiliază</a:t>
            </a:r>
            <a:r>
              <a:rPr lang="en-US" dirty="0"/>
              <a:t> </a:t>
            </a:r>
            <a:r>
              <a:rPr lang="en-US" dirty="0" err="1"/>
              <a:t>conducerea</a:t>
            </a:r>
            <a:r>
              <a:rPr lang="en-US" dirty="0"/>
              <a:t>, </a:t>
            </a:r>
            <a:r>
              <a:rPr lang="en-US" dirty="0" err="1"/>
              <a:t>gestionează</a:t>
            </a:r>
            <a:r>
              <a:rPr lang="en-US" dirty="0"/>
              <a:t> </a:t>
            </a:r>
            <a:r>
              <a:rPr lang="en-US" dirty="0" err="1"/>
              <a:t>solicitările</a:t>
            </a:r>
            <a:r>
              <a:rPr lang="en-US" dirty="0"/>
              <a:t> </a:t>
            </a:r>
            <a:r>
              <a:rPr lang="en-US" dirty="0" err="1"/>
              <a:t>persoanelor</a:t>
            </a:r>
            <a:r>
              <a:rPr lang="en-US" dirty="0"/>
              <a:t>, </a:t>
            </a:r>
            <a:r>
              <a:rPr lang="en-US" dirty="0" err="1"/>
              <a:t>raportează</a:t>
            </a:r>
            <a:r>
              <a:rPr lang="en-US" dirty="0"/>
              <a:t> </a:t>
            </a:r>
            <a:r>
              <a:rPr lang="en-US" dirty="0" err="1"/>
              <a:t>autorităților</a:t>
            </a:r>
            <a:r>
              <a:rPr lang="en-US" dirty="0"/>
              <a:t>, </a:t>
            </a:r>
            <a:r>
              <a:rPr lang="en-US" dirty="0" err="1"/>
              <a:t>minimizează</a:t>
            </a:r>
            <a:r>
              <a:rPr lang="en-US" dirty="0"/>
              <a:t> </a:t>
            </a:r>
            <a:r>
              <a:rPr lang="en-US" dirty="0" err="1"/>
              <a:t>riscuri</a:t>
            </a:r>
            <a:r>
              <a:rPr lang="en-US" dirty="0"/>
              <a:t> legate de date.</a:t>
            </a:r>
          </a:p>
          <a:p>
            <a:pPr marL="0" indent="0">
              <a:buNone/>
              <a:defRPr sz="2000"/>
            </a:pPr>
            <a:r>
              <a:rPr lang="en-US" dirty="0"/>
              <a:t>CISO – </a:t>
            </a:r>
            <a:r>
              <a:rPr lang="en-US" dirty="0" err="1"/>
              <a:t>strategie</a:t>
            </a:r>
            <a:r>
              <a:rPr lang="en-US" dirty="0"/>
              <a:t> </a:t>
            </a:r>
            <a:r>
              <a:rPr lang="en-US" dirty="0" err="1"/>
              <a:t>securitate</a:t>
            </a:r>
            <a:r>
              <a:rPr lang="en-US" dirty="0"/>
              <a:t>: </a:t>
            </a:r>
            <a:r>
              <a:rPr lang="en-US" dirty="0" err="1"/>
              <a:t>Elaborează</a:t>
            </a:r>
            <a:r>
              <a:rPr lang="en-US" dirty="0"/>
              <a:t> </a:t>
            </a:r>
            <a:r>
              <a:rPr lang="en-US" dirty="0" err="1"/>
              <a:t>strategia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r>
              <a:rPr lang="en-US" dirty="0"/>
              <a:t>, </a:t>
            </a:r>
            <a:r>
              <a:rPr lang="en-US" dirty="0" err="1"/>
              <a:t>implementează</a:t>
            </a:r>
            <a:r>
              <a:rPr lang="en-US" dirty="0"/>
              <a:t> </a:t>
            </a:r>
            <a:r>
              <a:rPr lang="en-US" dirty="0" err="1"/>
              <a:t>controale</a:t>
            </a:r>
            <a:r>
              <a:rPr lang="en-US" dirty="0"/>
              <a:t> </a:t>
            </a:r>
            <a:r>
              <a:rPr lang="en-US" dirty="0" err="1"/>
              <a:t>tehnice</a:t>
            </a:r>
            <a:r>
              <a:rPr lang="en-US" dirty="0"/>
              <a:t>, </a:t>
            </a:r>
            <a:r>
              <a:rPr lang="en-US" dirty="0" err="1"/>
              <a:t>orchestrează</a:t>
            </a:r>
            <a:r>
              <a:rPr lang="en-US" dirty="0"/>
              <a:t> </a:t>
            </a:r>
            <a:r>
              <a:rPr lang="en-US" dirty="0" err="1"/>
              <a:t>răspunsul</a:t>
            </a:r>
            <a:r>
              <a:rPr lang="en-US" dirty="0"/>
              <a:t> </a:t>
            </a:r>
            <a:r>
              <a:rPr lang="en-US" dirty="0" err="1"/>
              <a:t>incidentelor</a:t>
            </a:r>
            <a:r>
              <a:rPr lang="en-US" dirty="0"/>
              <a:t>, </a:t>
            </a:r>
            <a:r>
              <a:rPr lang="en-US" dirty="0" err="1"/>
              <a:t>raportează</a:t>
            </a:r>
            <a:r>
              <a:rPr lang="en-US" dirty="0"/>
              <a:t> periodic </a:t>
            </a:r>
            <a:r>
              <a:rPr lang="en-US" dirty="0" err="1"/>
              <a:t>riscurile</a:t>
            </a:r>
            <a:r>
              <a:rPr lang="en-US" dirty="0"/>
              <a:t> executive </a:t>
            </a:r>
            <a:r>
              <a:rPr lang="en-US" dirty="0" err="1"/>
              <a:t>critice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A35137BC-3F11-77ED-7D67-8919669E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646" y="1417638"/>
            <a:ext cx="4129420" cy="24885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Măsuri</a:t>
            </a:r>
            <a:r>
              <a:rPr dirty="0"/>
              <a:t> </a:t>
            </a:r>
            <a:r>
              <a:rPr dirty="0" err="1"/>
              <a:t>tehnice</a:t>
            </a:r>
            <a:r>
              <a:rPr dirty="0"/>
              <a:t> </a:t>
            </a:r>
            <a:r>
              <a:rPr dirty="0" err="1"/>
              <a:t>cheie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Firewall NG &amp; IDS/IPS</a:t>
            </a:r>
          </a:p>
          <a:p>
            <a:pPr>
              <a:defRPr sz="2000"/>
            </a:pPr>
            <a:r>
              <a:rPr dirty="0"/>
              <a:t>MFA pe </a:t>
            </a:r>
            <a:r>
              <a:rPr dirty="0" err="1"/>
              <a:t>toate</a:t>
            </a:r>
            <a:r>
              <a:rPr dirty="0"/>
              <a:t> </a:t>
            </a:r>
            <a:r>
              <a:rPr dirty="0" err="1"/>
              <a:t>conturile</a:t>
            </a:r>
            <a:endParaRPr dirty="0"/>
          </a:p>
          <a:p>
            <a:pPr>
              <a:defRPr sz="2000"/>
            </a:pPr>
            <a:r>
              <a:rPr dirty="0"/>
              <a:t>Backup 3‑2‑1</a:t>
            </a:r>
            <a:endParaRPr lang="en-US" dirty="0"/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r>
              <a:rPr lang="en-US" dirty="0"/>
              <a:t>Firewall NG &amp; IDS/IPS: Firewall NG cu </a:t>
            </a:r>
            <a:r>
              <a:rPr lang="en-US" dirty="0" err="1"/>
              <a:t>filtrare</a:t>
            </a:r>
            <a:r>
              <a:rPr lang="en-US" dirty="0"/>
              <a:t> </a:t>
            </a:r>
            <a:r>
              <a:rPr lang="en-US" dirty="0" err="1"/>
              <a:t>avansată</a:t>
            </a:r>
            <a:r>
              <a:rPr lang="en-US" dirty="0"/>
              <a:t>, IDS/IPS </a:t>
            </a:r>
            <a:r>
              <a:rPr lang="en-US" dirty="0" err="1"/>
              <a:t>detectează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blochează</a:t>
            </a:r>
            <a:r>
              <a:rPr lang="en-US" dirty="0"/>
              <a:t> </a:t>
            </a:r>
            <a:r>
              <a:rPr lang="en-US" dirty="0" err="1"/>
              <a:t>intruziuni</a:t>
            </a:r>
            <a:r>
              <a:rPr lang="en-US" dirty="0"/>
              <a:t> automat.</a:t>
            </a:r>
          </a:p>
          <a:p>
            <a:pPr marL="0" indent="0">
              <a:buNone/>
              <a:defRPr sz="2000"/>
            </a:pPr>
            <a:r>
              <a:rPr lang="en-US" dirty="0"/>
              <a:t>MFA pe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conturile</a:t>
            </a:r>
            <a:r>
              <a:rPr lang="en-US" dirty="0"/>
              <a:t>: </a:t>
            </a:r>
            <a:r>
              <a:rPr lang="en-US" dirty="0" err="1"/>
              <a:t>Autentificare</a:t>
            </a:r>
            <a:r>
              <a:rPr lang="en-US" dirty="0"/>
              <a:t> multifactor </a:t>
            </a:r>
            <a:r>
              <a:rPr lang="en-US" dirty="0" err="1"/>
              <a:t>obligatorie</a:t>
            </a:r>
            <a:r>
              <a:rPr lang="en-US" dirty="0"/>
              <a:t>, </a:t>
            </a:r>
            <a:r>
              <a:rPr lang="en-US" dirty="0" err="1"/>
              <a:t>combină</a:t>
            </a:r>
            <a:r>
              <a:rPr lang="en-US" dirty="0"/>
              <a:t> </a:t>
            </a:r>
            <a:r>
              <a:rPr lang="en-US" dirty="0" err="1"/>
              <a:t>parolă</a:t>
            </a:r>
            <a:r>
              <a:rPr lang="en-US" dirty="0"/>
              <a:t>, </a:t>
            </a:r>
            <a:r>
              <a:rPr lang="en-US" dirty="0" err="1"/>
              <a:t>dispozitiv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biometrie</a:t>
            </a:r>
            <a:r>
              <a:rPr lang="en-US" dirty="0"/>
              <a:t> </a:t>
            </a:r>
            <a:r>
              <a:rPr lang="en-US" dirty="0" err="1"/>
              <a:t>suplimentară</a:t>
            </a:r>
            <a:r>
              <a:rPr lang="en-US" dirty="0"/>
              <a:t>.</a:t>
            </a:r>
          </a:p>
          <a:p>
            <a:pPr marL="0" indent="0">
              <a:buNone/>
              <a:defRPr sz="2000"/>
            </a:pPr>
            <a:r>
              <a:rPr lang="en-US" dirty="0"/>
              <a:t>Backup 3-2-1: Trei </a:t>
            </a:r>
            <a:r>
              <a:rPr lang="en-US" dirty="0" err="1"/>
              <a:t>copii</a:t>
            </a:r>
            <a:r>
              <a:rPr lang="en-US" dirty="0"/>
              <a:t>,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 </a:t>
            </a:r>
            <a:r>
              <a:rPr lang="en-US" dirty="0" err="1"/>
              <a:t>diferite</a:t>
            </a:r>
            <a:r>
              <a:rPr lang="en-US" dirty="0"/>
              <a:t>, </a:t>
            </a:r>
            <a:r>
              <a:rPr lang="en-US" dirty="0" err="1"/>
              <a:t>una</a:t>
            </a:r>
            <a:r>
              <a:rPr lang="en-US" dirty="0"/>
              <a:t> off-site, test </a:t>
            </a:r>
            <a:r>
              <a:rPr lang="en-US" dirty="0" err="1"/>
              <a:t>restaurare</a:t>
            </a:r>
            <a:r>
              <a:rPr lang="en-US" dirty="0"/>
              <a:t> </a:t>
            </a:r>
            <a:r>
              <a:rPr lang="en-US" dirty="0" err="1"/>
              <a:t>periodică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06BAA-CE6C-0593-0EF8-5ED224CB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1" y="5722173"/>
            <a:ext cx="1814409" cy="8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F2D10445-5B58-40FA-E7A5-F53B2E068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832" y="1417638"/>
            <a:ext cx="3758184" cy="20869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849F09C392F844B4823C33345D6E80" ma:contentTypeVersion="14" ma:contentTypeDescription="Create a new document." ma:contentTypeScope="" ma:versionID="140fb29614840e492940e039644806b0">
  <xsd:schema xmlns:xsd="http://www.w3.org/2001/XMLSchema" xmlns:xs="http://www.w3.org/2001/XMLSchema" xmlns:p="http://schemas.microsoft.com/office/2006/metadata/properties" xmlns:ns2="8b1fe606-daaf-4ebc-87a5-56ab6de25f3b" xmlns:ns3="75aede54-084f-4aab-9e24-adf1979f5a1c" targetNamespace="http://schemas.microsoft.com/office/2006/metadata/properties" ma:root="true" ma:fieldsID="58c6938575f6f33bfe449e0db40a5450" ns2:_="" ns3:_="">
    <xsd:import namespace="8b1fe606-daaf-4ebc-87a5-56ab6de25f3b"/>
    <xsd:import namespace="75aede54-084f-4aab-9e24-adf1979f5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fe606-daaf-4ebc-87a5-56ab6de25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1cf5fd-f2a2-4924-805e-68264094f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de54-084f-4aab-9e24-adf1979f5a1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61f825-735a-432a-a4d4-b550a918cd6f}" ma:internalName="TaxCatchAll" ma:showField="CatchAllData" ma:web="75aede54-084f-4aab-9e24-adf1979f5a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aede54-084f-4aab-9e24-adf1979f5a1c" xsi:nil="true"/>
    <lcf76f155ced4ddcb4097134ff3c332f xmlns="8b1fe606-daaf-4ebc-87a5-56ab6de25f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1469E9-2431-4CE4-BE41-998F4874AA80}"/>
</file>

<file path=customXml/itemProps2.xml><?xml version="1.0" encoding="utf-8"?>
<ds:datastoreItem xmlns:ds="http://schemas.openxmlformats.org/officeDocument/2006/customXml" ds:itemID="{2617AF81-61E0-45D1-95E6-7C1A4F6A675A}"/>
</file>

<file path=customXml/itemProps3.xml><?xml version="1.0" encoding="utf-8"?>
<ds:datastoreItem xmlns:ds="http://schemas.openxmlformats.org/officeDocument/2006/customXml" ds:itemID="{47C886C0-835B-4989-B3A6-038E0FA24C50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807</Words>
  <Application>Microsoft Office PowerPoint</Application>
  <PresentationFormat>Expunere pe ecran (4:3)</PresentationFormat>
  <Paragraphs>120</Paragraphs>
  <Slides>16</Slides>
  <Notes>2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Inter</vt:lpstr>
      <vt:lpstr>Office Theme</vt:lpstr>
      <vt:lpstr>Prezentare PowerPoint</vt:lpstr>
      <vt:lpstr>Cyber, GDPR &amp;  Directiva NIS 1 &amp; NIS2 încotro?</vt:lpstr>
      <vt:lpstr>De ce contează GDPR, Directiva NIS + Cybersecurity?</vt:lpstr>
      <vt:lpstr>Peisajul amenințărilor 2025</vt:lpstr>
      <vt:lpstr>Principiile GDPR &amp; Cyber pe scurt</vt:lpstr>
      <vt:lpstr>NIS1 vs NIS2 – ce se schimbă?</vt:lpstr>
      <vt:lpstr>Politica Companiei: scop &amp; domeniu</vt:lpstr>
      <vt:lpstr>Guvernanță &amp; roluri</vt:lpstr>
      <vt:lpstr>Măsuri tehnice cheie</vt:lpstr>
      <vt:lpstr>Măsuri organizaționale &amp; awareness</vt:lpstr>
      <vt:lpstr>Gestionarea incidentelor (72 h)</vt:lpstr>
      <vt:lpstr>Știați că?</vt:lpstr>
      <vt:lpstr>Un model XDR Platform</vt:lpstr>
      <vt:lpstr>Beneficii pentru client</vt:lpstr>
      <vt:lpstr>Q&amp;A &amp; pașii următori</vt:lpstr>
      <vt:lpstr>Prezentare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Cătălin ANGHEL</cp:lastModifiedBy>
  <cp:revision>3</cp:revision>
  <dcterms:created xsi:type="dcterms:W3CDTF">2013-01-27T09:14:16Z</dcterms:created>
  <dcterms:modified xsi:type="dcterms:W3CDTF">2025-11-11T16:25:21Z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f481d88-8479-4b5d-85b7-d6891c14df0e_Enabled">
    <vt:lpwstr>true</vt:lpwstr>
  </property>
  <property fmtid="{D5CDD505-2E9C-101B-9397-08002B2CF9AE}" pid="3" name="MSIP_Label_3f481d88-8479-4b5d-85b7-d6891c14df0e_SetDate">
    <vt:lpwstr>2025-05-23T09:38:51Z</vt:lpwstr>
  </property>
  <property fmtid="{D5CDD505-2E9C-101B-9397-08002B2CF9AE}" pid="4" name="MSIP_Label_3f481d88-8479-4b5d-85b7-d6891c14df0e_Method">
    <vt:lpwstr>Privileged</vt:lpwstr>
  </property>
  <property fmtid="{D5CDD505-2E9C-101B-9397-08002B2CF9AE}" pid="5" name="MSIP_Label_3f481d88-8479-4b5d-85b7-d6891c14df0e_Name">
    <vt:lpwstr>Public</vt:lpwstr>
  </property>
  <property fmtid="{D5CDD505-2E9C-101B-9397-08002B2CF9AE}" pid="6" name="MSIP_Label_3f481d88-8479-4b5d-85b7-d6891c14df0e_SiteId">
    <vt:lpwstr>2b4ce2bf-f852-4185-881c-38c83e356feb</vt:lpwstr>
  </property>
  <property fmtid="{D5CDD505-2E9C-101B-9397-08002B2CF9AE}" pid="7" name="MSIP_Label_3f481d88-8479-4b5d-85b7-d6891c14df0e_ActionId">
    <vt:lpwstr>aaf8cc90-0e60-44e7-bb78-96e584a31abf</vt:lpwstr>
  </property>
  <property fmtid="{D5CDD505-2E9C-101B-9397-08002B2CF9AE}" pid="8" name="MSIP_Label_3f481d88-8479-4b5d-85b7-d6891c14df0e_ContentBits">
    <vt:lpwstr>0</vt:lpwstr>
  </property>
  <property fmtid="{D5CDD505-2E9C-101B-9397-08002B2CF9AE}" pid="9" name="MSIP_Label_3f481d88-8479-4b5d-85b7-d6891c14df0e_Tag">
    <vt:lpwstr>10, 0, 1, 1</vt:lpwstr>
  </property>
  <property fmtid="{D5CDD505-2E9C-101B-9397-08002B2CF9AE}" pid="10" name="ContentTypeId">
    <vt:lpwstr>0x01010097849F09C392F844B4823C33345D6E80</vt:lpwstr>
  </property>
</Properties>
</file>