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65" r:id="rId5"/>
    <p:sldId id="264" r:id="rId6"/>
    <p:sldId id="278" r:id="rId7"/>
    <p:sldId id="266" r:id="rId8"/>
    <p:sldId id="269" r:id="rId9"/>
    <p:sldId id="268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CBB"/>
    <a:srgbClr val="03A1A4"/>
    <a:srgbClr val="EF3078"/>
    <a:srgbClr val="EE9524"/>
    <a:srgbClr val="273145"/>
    <a:srgbClr val="E6E7E9"/>
    <a:srgbClr val="2CB6E9"/>
    <a:srgbClr val="FF7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C7CE1-CF24-4769-8E31-F11C0108E2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0EFDCD-BE3D-4DDB-AF4A-186B85D50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3B262-866B-4270-93E4-AC1739FB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42B51-4E84-4A41-8F59-7CE35D7E0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77E09-57C8-4C3E-954F-1B43EAFC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3B21-8A2F-451E-890D-2A775ECF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436B5-60A8-49A2-A02A-E2E72B07D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E28E4-AC8C-45FF-82B1-A9703C4E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6F3B1-DF23-4CAA-A87C-FC2E785B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7FF59-AA5D-4FCB-A49B-02F1F62C6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4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0D59CE-D0DA-46A4-A10D-2D0C1A7E6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76E6F-7741-432E-82BE-47C487346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944C7-DEE4-45D3-8BBE-BB6CFCD9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67386-F3CA-412B-9D21-91179B5AF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09998-6838-43AA-ACED-6A5568D5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9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5D5D-0A17-4704-AC14-E236B8C8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6E078-C82F-497C-A0C8-50BBA0B75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13E16-0EF4-4CF6-9B1B-8F036B00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326B3-3FC3-4AF9-BB29-092FB225C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71EDF-8AF7-4396-AED2-679902F6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2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00F1-E7BE-480D-8FA1-22C4E81A7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85AEA-D145-4BFC-A001-48CC52997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D5716-6110-489F-8770-FE5A20CB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F841E-AFAF-4213-9325-19F9B9CBA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AF83B-EC5E-4C1B-A09F-53AEA04F5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4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36DB5-D9B5-45A4-827B-147A00871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1C6FA-CB1B-4844-9762-AA1813A76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E7235F-AD27-45E4-AEE1-C0FF02848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9869F-3CE4-4382-A2E1-32453CA45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C1231-C522-48AE-8BE2-6E4B7EFD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896FE-83CB-40A0-8118-9CA13F89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05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2977D-23A9-4896-A375-0B6F9CD2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1C793-23E2-4FF5-BAF6-9903DBB11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CD011-E09F-4315-8433-F2BA90B46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4A5A92-FE3C-40C2-8184-C98439665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580D5E-1B46-4135-9B15-5997089E1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032408-E244-41F9-81A9-64246E8B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82FAA3-9CB6-4952-8136-68D47D25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0B73CF-004E-4FBE-963D-6F55BE8B2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6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51FB-5945-46A0-953E-3A39D2D6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82D69A-DF76-45B4-BB46-239B01B6A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76ECF-D5BF-4BC2-95DC-1B7FB18A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68F7C-86E4-4733-AE91-74F096AC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3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EFC07-23DE-42DC-8898-3D23F50E7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54AAF-0D39-41F9-A739-48D8AC24C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40F39-43DB-40AC-88DF-DB040AB0E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5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EA9E-4C45-48CD-A3CF-0FB168D8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7143C-61A4-4C82-ADEE-1E2278CF0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6CA-F425-4C5C-AFFF-9B219B733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42C94-03AE-4EB3-87EB-CAC01785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E987A-F033-418F-9EB9-667BA7F2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87739-01F6-45D6-82FC-DF5FB96C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1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848C7-1670-4C6A-BF8B-43C9FA75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521C3B-DF11-4406-8A51-8996E30F3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FF02A-950E-465C-B541-59A1CC389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390D5-5DF1-4B28-BE8D-06C5E81E7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11D92-FB45-4F82-8C06-5394EAC85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BA03E-0BA3-4704-A3B3-92946D329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5F8B1-6EAD-4065-BDCA-6425F4F2B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D54BC-2A8C-4CFF-BFFD-2C7C988C1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74132-4BCF-4F0B-BFB4-EB24C07F5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6291-269F-4017-8EF3-5876289F47E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F61B8-BA3E-4781-90C4-A20219587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F4328-7F84-4677-9714-D5A04CFDB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6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white background with dots&#10;&#10;Description automatically generated">
            <a:extLst>
              <a:ext uri="{FF2B5EF4-FFF2-40B4-BE49-F238E27FC236}">
                <a16:creationId xmlns:a16="http://schemas.microsoft.com/office/drawing/2014/main" id="{E2428486-E531-B9BD-F83B-A5D3086B9D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044" y="178210"/>
            <a:ext cx="8423956" cy="667979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5EACD79A-636F-27B3-F0AA-0560FF146853}"/>
              </a:ext>
            </a:extLst>
          </p:cNvPr>
          <p:cNvGrpSpPr/>
          <p:nvPr/>
        </p:nvGrpSpPr>
        <p:grpSpPr>
          <a:xfrm>
            <a:off x="483914" y="704377"/>
            <a:ext cx="4447594" cy="2476485"/>
            <a:chOff x="483914" y="704377"/>
            <a:chExt cx="4386665" cy="2415973"/>
          </a:xfrm>
        </p:grpSpPr>
        <p:pic>
          <p:nvPicPr>
            <p:cNvPr id="29" name="Picture 28" descr="A black and blue logo&#10;&#10;Description automatically generated">
              <a:extLst>
                <a:ext uri="{FF2B5EF4-FFF2-40B4-BE49-F238E27FC236}">
                  <a16:creationId xmlns:a16="http://schemas.microsoft.com/office/drawing/2014/main" id="{11BAEAFF-65C1-43AD-E5C4-F79BE4F43D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8805" y="704377"/>
              <a:ext cx="4002526" cy="1584976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A6DDEFC-8E64-F925-392F-8C725690B700}"/>
                </a:ext>
              </a:extLst>
            </p:cNvPr>
            <p:cNvSpPr txBox="1"/>
            <p:nvPr/>
          </p:nvSpPr>
          <p:spPr>
            <a:xfrm>
              <a:off x="483914" y="2289353"/>
              <a:ext cx="43866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273145"/>
                  </a:solidFill>
                  <a:latin typeface="Century Gothic" panose="020B0502020202020204" pitchFamily="34" charset="0"/>
                </a:rPr>
                <a:t>we watch, even in the dark®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86BD88F-6137-1DE4-9203-838CE5CD7499}"/>
              </a:ext>
            </a:extLst>
          </p:cNvPr>
          <p:cNvGrpSpPr/>
          <p:nvPr/>
        </p:nvGrpSpPr>
        <p:grpSpPr>
          <a:xfrm>
            <a:off x="572960" y="3716272"/>
            <a:ext cx="2108913" cy="370496"/>
            <a:chOff x="592495" y="4178853"/>
            <a:chExt cx="2108913" cy="370496"/>
          </a:xfrm>
        </p:grpSpPr>
        <p:pic>
          <p:nvPicPr>
            <p:cNvPr id="32" name="Element grafic 7" descr="Utilizator" title="Pictogramă - numele prezentatorului">
              <a:extLst>
                <a:ext uri="{FF2B5EF4-FFF2-40B4-BE49-F238E27FC236}">
                  <a16:creationId xmlns:a16="http://schemas.microsoft.com/office/drawing/2014/main" id="{D79745A2-CBEB-A8C9-42BE-E6DE863DE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2495" y="4178853"/>
              <a:ext cx="361825" cy="361825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9F88FED-872F-A79B-9D9E-EAE295283C36}"/>
                </a:ext>
              </a:extLst>
            </p:cNvPr>
            <p:cNvSpPr txBox="1"/>
            <p:nvPr/>
          </p:nvSpPr>
          <p:spPr>
            <a:xfrm>
              <a:off x="954320" y="4234391"/>
              <a:ext cx="1747088" cy="3149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rtl="0" fontAlgn="base">
                <a:lnSpc>
                  <a:spcPts val="1677"/>
                </a:lnSpc>
              </a:pPr>
              <a:r>
                <a:rPr lang="en-US" sz="1800" b="1" i="0" u="none" strike="noStrike" dirty="0">
                  <a:effectLst/>
                  <a:latin typeface="Roboto" panose="02000000000000000000" pitchFamily="2" charset="0"/>
                  <a:ea typeface="Roboto" panose="02000000000000000000" pitchFamily="2" charset="0"/>
                </a:rPr>
                <a:t>GEORGE ZICA</a:t>
              </a:r>
              <a:endParaRPr lang="en-US" b="1" i="0" dirty="0">
                <a:effectLst/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6752346-E9BB-C9D3-A97A-A7B8CCF3BF0E}"/>
              </a:ext>
            </a:extLst>
          </p:cNvPr>
          <p:cNvGrpSpPr/>
          <p:nvPr/>
        </p:nvGrpSpPr>
        <p:grpSpPr>
          <a:xfrm>
            <a:off x="588560" y="4724611"/>
            <a:ext cx="2187561" cy="365760"/>
            <a:chOff x="588560" y="4724611"/>
            <a:chExt cx="2187561" cy="365760"/>
          </a:xfrm>
        </p:grpSpPr>
        <p:pic>
          <p:nvPicPr>
            <p:cNvPr id="35" name="Element grafic 9" descr="Smartphone" title="Pictogramă - numărul de telefon al prezentatorului">
              <a:extLst>
                <a:ext uri="{FF2B5EF4-FFF2-40B4-BE49-F238E27FC236}">
                  <a16:creationId xmlns:a16="http://schemas.microsoft.com/office/drawing/2014/main" id="{3F0D938A-1A61-9179-FD48-C2A2744A0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88560" y="4724611"/>
              <a:ext cx="365760" cy="36576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EAEDF01-6FE4-A2C9-D949-17E9814E32D5}"/>
                </a:ext>
              </a:extLst>
            </p:cNvPr>
            <p:cNvSpPr txBox="1"/>
            <p:nvPr/>
          </p:nvSpPr>
          <p:spPr>
            <a:xfrm>
              <a:off x="954320" y="4775285"/>
              <a:ext cx="1821801" cy="3150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rtl="0" fontAlgn="base">
                <a:lnSpc>
                  <a:spcPts val="1677"/>
                </a:lnSpc>
              </a:pPr>
              <a:r>
                <a:rPr lang="en-US" sz="1800" i="0" u="none" strike="noStrike" dirty="0">
                  <a:effectLst/>
                  <a:latin typeface="Roboto" panose="02000000000000000000" pitchFamily="2" charset="0"/>
                  <a:ea typeface="Roboto" panose="02000000000000000000" pitchFamily="2" charset="0"/>
                </a:rPr>
                <a:t>0724 348 669</a:t>
              </a:r>
              <a:endParaRPr lang="en-US" i="0" dirty="0">
                <a:effectLst/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73E1E94-86B7-7545-7880-844F847781FA}"/>
              </a:ext>
            </a:extLst>
          </p:cNvPr>
          <p:cNvGrpSpPr/>
          <p:nvPr/>
        </p:nvGrpSpPr>
        <p:grpSpPr>
          <a:xfrm>
            <a:off x="588560" y="5251064"/>
            <a:ext cx="3353659" cy="365760"/>
            <a:chOff x="588560" y="5251064"/>
            <a:chExt cx="3353659" cy="365760"/>
          </a:xfrm>
        </p:grpSpPr>
        <p:pic>
          <p:nvPicPr>
            <p:cNvPr id="38" name="Element grafic 8" descr="Plic" title="Pictogramă E-mail prezentator">
              <a:extLst>
                <a:ext uri="{FF2B5EF4-FFF2-40B4-BE49-F238E27FC236}">
                  <a16:creationId xmlns:a16="http://schemas.microsoft.com/office/drawing/2014/main" id="{DD4AD70B-3A4B-FC0B-1B8D-CAB54B2FD07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88560" y="5251064"/>
              <a:ext cx="365760" cy="365760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E5EA4AA-EB4E-6380-5724-DEA83171D292}"/>
                </a:ext>
              </a:extLst>
            </p:cNvPr>
            <p:cNvSpPr txBox="1"/>
            <p:nvPr/>
          </p:nvSpPr>
          <p:spPr>
            <a:xfrm>
              <a:off x="954320" y="5287855"/>
              <a:ext cx="2987899" cy="3150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rtl="0" fontAlgn="base">
                <a:lnSpc>
                  <a:spcPts val="1677"/>
                </a:lnSpc>
              </a:pPr>
              <a:r>
                <a:rPr lang="en-US" i="0" dirty="0" err="1">
                  <a:effectLst/>
                  <a:latin typeface="Roboto" panose="02000000000000000000" pitchFamily="2" charset="0"/>
                  <a:ea typeface="Roboto" panose="02000000000000000000" pitchFamily="2" charset="0"/>
                </a:rPr>
                <a:t>george.zica@itlab.ro</a:t>
              </a:r>
              <a:endParaRPr lang="en-US" i="0" dirty="0">
                <a:effectLst/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3732120C-3E5E-C347-B2AD-ED47D70428D4}"/>
              </a:ext>
            </a:extLst>
          </p:cNvPr>
          <p:cNvSpPr txBox="1"/>
          <p:nvPr/>
        </p:nvSpPr>
        <p:spPr>
          <a:xfrm>
            <a:off x="954320" y="4160299"/>
            <a:ext cx="539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273145"/>
                </a:solidFill>
              </a:rPr>
              <a:t>CySA</a:t>
            </a:r>
            <a:r>
              <a:rPr lang="en-US" b="1" dirty="0">
                <a:solidFill>
                  <a:srgbClr val="273145"/>
                </a:solidFill>
              </a:rPr>
              <a:t>+ </a:t>
            </a:r>
            <a:r>
              <a:rPr lang="en-US" dirty="0">
                <a:solidFill>
                  <a:srgbClr val="273145"/>
                </a:solidFill>
              </a:rPr>
              <a:t>; </a:t>
            </a:r>
            <a:r>
              <a:rPr lang="en-US" b="1" dirty="0">
                <a:solidFill>
                  <a:srgbClr val="273145"/>
                </a:solidFill>
              </a:rPr>
              <a:t>OSWP</a:t>
            </a:r>
            <a:r>
              <a:rPr lang="en-US" dirty="0">
                <a:solidFill>
                  <a:srgbClr val="273145"/>
                </a:solidFill>
              </a:rPr>
              <a:t>;  </a:t>
            </a:r>
            <a:r>
              <a:rPr lang="en-US" b="1" dirty="0">
                <a:solidFill>
                  <a:srgbClr val="273145"/>
                </a:solidFill>
              </a:rPr>
              <a:t>ZCNE </a:t>
            </a:r>
            <a:r>
              <a:rPr lang="en-US" dirty="0">
                <a:solidFill>
                  <a:srgbClr val="273145"/>
                </a:solidFill>
              </a:rPr>
              <a:t>in Security</a:t>
            </a:r>
            <a:r>
              <a:rPr lang="en-US" b="1" dirty="0">
                <a:solidFill>
                  <a:srgbClr val="273145"/>
                </a:solidFill>
              </a:rPr>
              <a:t> Lv. 2</a:t>
            </a:r>
            <a:r>
              <a:rPr lang="en-US" dirty="0">
                <a:solidFill>
                  <a:srgbClr val="273145"/>
                </a:solidFill>
              </a:rPr>
              <a:t>; </a:t>
            </a:r>
            <a:r>
              <a:rPr lang="en-US" b="1" dirty="0">
                <a:solidFill>
                  <a:srgbClr val="273145"/>
                </a:solidFill>
              </a:rPr>
              <a:t>ACE-T™ Level 10</a:t>
            </a:r>
          </a:p>
        </p:txBody>
      </p:sp>
    </p:spTree>
    <p:extLst>
      <p:ext uri="{BB962C8B-B14F-4D97-AF65-F5344CB8AC3E}">
        <p14:creationId xmlns:p14="http://schemas.microsoft.com/office/powerpoint/2010/main" val="224413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14A75A-B777-ED0D-9B7F-794389B1A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6E451F9-1FD4-A3E9-E9CB-73AE5DC74F7E}"/>
              </a:ext>
            </a:extLst>
          </p:cNvPr>
          <p:cNvCxnSpPr>
            <a:cxnSpLocks/>
          </p:cNvCxnSpPr>
          <p:nvPr/>
        </p:nvCxnSpPr>
        <p:spPr>
          <a:xfrm flipH="1">
            <a:off x="844711" y="2561164"/>
            <a:ext cx="10085227" cy="0"/>
          </a:xfrm>
          <a:prstGeom prst="line">
            <a:avLst/>
          </a:prstGeom>
          <a:ln>
            <a:solidFill>
              <a:srgbClr val="2CB6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B83C311-27ED-6732-58F7-20897DD05EAF}"/>
              </a:ext>
            </a:extLst>
          </p:cNvPr>
          <p:cNvGrpSpPr/>
          <p:nvPr/>
        </p:nvGrpSpPr>
        <p:grpSpPr>
          <a:xfrm>
            <a:off x="255304" y="3011087"/>
            <a:ext cx="11264040" cy="2571497"/>
            <a:chOff x="24200" y="3191294"/>
            <a:chExt cx="11264040" cy="2571497"/>
          </a:xfrm>
        </p:grpSpPr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8664E0D0-83FB-DD3E-8364-66C9F10BFFA0}"/>
                </a:ext>
              </a:extLst>
            </p:cNvPr>
            <p:cNvSpPr/>
            <p:nvPr/>
          </p:nvSpPr>
          <p:spPr>
            <a:xfrm>
              <a:off x="1578175" y="3503537"/>
              <a:ext cx="648595" cy="914397"/>
            </a:xfrm>
            <a:prstGeom prst="donut">
              <a:avLst>
                <a:gd name="adj" fmla="val 5281"/>
              </a:avLst>
            </a:prstGeom>
            <a:solidFill>
              <a:srgbClr val="03A1A4"/>
            </a:solidFill>
            <a:ln w="50800">
              <a:solidFill>
                <a:srgbClr val="03A1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2A86F629-CA76-48C0-BDF7-3D89131C57B7}"/>
                </a:ext>
              </a:extLst>
            </p:cNvPr>
            <p:cNvSpPr/>
            <p:nvPr/>
          </p:nvSpPr>
          <p:spPr>
            <a:xfrm>
              <a:off x="5447405" y="3503553"/>
              <a:ext cx="648594" cy="914381"/>
            </a:xfrm>
            <a:prstGeom prst="donut">
              <a:avLst>
                <a:gd name="adj" fmla="val 5281"/>
              </a:avLst>
            </a:prstGeom>
            <a:solidFill>
              <a:srgbClr val="EF3078"/>
            </a:solidFill>
            <a:ln w="34925">
              <a:solidFill>
                <a:srgbClr val="EF307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FF8189F3-2554-F197-6E62-41C20331A2C3}"/>
                </a:ext>
              </a:extLst>
            </p:cNvPr>
            <p:cNvSpPr/>
            <p:nvPr/>
          </p:nvSpPr>
          <p:spPr>
            <a:xfrm>
              <a:off x="9337201" y="3503559"/>
              <a:ext cx="648595" cy="914375"/>
            </a:xfrm>
            <a:prstGeom prst="donut">
              <a:avLst>
                <a:gd name="adj" fmla="val 5281"/>
              </a:avLst>
            </a:prstGeom>
            <a:solidFill>
              <a:srgbClr val="1C7CBB"/>
            </a:solidFill>
            <a:ln w="50800">
              <a:solidFill>
                <a:srgbClr val="1C7C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7C4EF2C-D2B6-7B30-FA2B-6D44F27D459A}"/>
                </a:ext>
              </a:extLst>
            </p:cNvPr>
            <p:cNvSpPr txBox="1"/>
            <p:nvPr/>
          </p:nvSpPr>
          <p:spPr>
            <a:xfrm>
              <a:off x="24200" y="4562462"/>
              <a:ext cx="3773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03A1A4"/>
                  </a:solidFill>
                  <a:latin typeface="Century Gothic" panose="020B0502020202020204" pitchFamily="34" charset="0"/>
                </a:rPr>
                <a:t>informatii</a:t>
              </a:r>
              <a:r>
                <a:rPr lang="en-US" sz="3600" b="1" dirty="0">
                  <a:solidFill>
                    <a:srgbClr val="03A1A4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600" b="1" dirty="0" err="1">
                  <a:solidFill>
                    <a:srgbClr val="03A1A4"/>
                  </a:solidFill>
                  <a:latin typeface="Century Gothic" panose="020B0502020202020204" pitchFamily="34" charset="0"/>
                </a:rPr>
                <a:t>criptate</a:t>
              </a:r>
              <a:endParaRPr lang="en-US" sz="3600" b="1" dirty="0">
                <a:solidFill>
                  <a:srgbClr val="03A1A4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65EB5FA-1509-01E4-B0C3-F6F3DB3566CB}"/>
                </a:ext>
              </a:extLst>
            </p:cNvPr>
            <p:cNvSpPr txBox="1"/>
            <p:nvPr/>
          </p:nvSpPr>
          <p:spPr>
            <a:xfrm>
              <a:off x="4071805" y="4562461"/>
              <a:ext cx="33115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EF3078"/>
                  </a:solidFill>
                  <a:latin typeface="Century Gothic" panose="020B0502020202020204" pitchFamily="34" charset="0"/>
                </a:rPr>
                <a:t>informatii</a:t>
              </a:r>
              <a:r>
                <a:rPr lang="en-US" sz="3600" b="1" dirty="0">
                  <a:solidFill>
                    <a:srgbClr val="EF3078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600" b="1" dirty="0" err="1">
                  <a:solidFill>
                    <a:srgbClr val="EF3078"/>
                  </a:solidFill>
                  <a:latin typeface="Century Gothic" panose="020B0502020202020204" pitchFamily="34" charset="0"/>
                </a:rPr>
                <a:t>pierdute</a:t>
              </a:r>
              <a:endParaRPr lang="en-US" sz="3600" b="1" dirty="0">
                <a:solidFill>
                  <a:srgbClr val="EF3078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2E1C9C9-C4C3-AA71-DB9E-EC8BCD2A1535}"/>
                </a:ext>
              </a:extLst>
            </p:cNvPr>
            <p:cNvSpPr txBox="1"/>
            <p:nvPr/>
          </p:nvSpPr>
          <p:spPr>
            <a:xfrm>
              <a:off x="7976734" y="4562253"/>
              <a:ext cx="33115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1C7CBB"/>
                  </a:solidFill>
                  <a:latin typeface="Century Gothic" panose="020B0502020202020204" pitchFamily="34" charset="0"/>
                </a:rPr>
                <a:t>informatii</a:t>
              </a:r>
              <a:r>
                <a:rPr lang="en-US" sz="3600" b="1" dirty="0">
                  <a:solidFill>
                    <a:srgbClr val="1C7CBB"/>
                  </a:solidFill>
                  <a:latin typeface="Century Gothic" panose="020B0502020202020204" pitchFamily="34" charset="0"/>
                </a:rPr>
                <a:t> exfiltrate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90C6B01-B312-2107-10FA-05B862C219CD}"/>
                </a:ext>
              </a:extLst>
            </p:cNvPr>
            <p:cNvSpPr txBox="1"/>
            <p:nvPr/>
          </p:nvSpPr>
          <p:spPr>
            <a:xfrm>
              <a:off x="9956784" y="3216139"/>
              <a:ext cx="44703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latin typeface="Century Gothic" panose="020B0502020202020204" pitchFamily="34" charset="0"/>
                </a:rPr>
                <a:t>*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D6562B8-765F-B6CF-CD66-73B3CB3F0119}"/>
                </a:ext>
              </a:extLst>
            </p:cNvPr>
            <p:cNvSpPr txBox="1"/>
            <p:nvPr/>
          </p:nvSpPr>
          <p:spPr>
            <a:xfrm>
              <a:off x="2146926" y="3194412"/>
              <a:ext cx="44703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latin typeface="Century Gothic" panose="020B0502020202020204" pitchFamily="34" charset="0"/>
                </a:rPr>
                <a:t>*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2C77670-A5A6-1211-2768-1CBB8A8E419E}"/>
                </a:ext>
              </a:extLst>
            </p:cNvPr>
            <p:cNvSpPr txBox="1"/>
            <p:nvPr/>
          </p:nvSpPr>
          <p:spPr>
            <a:xfrm>
              <a:off x="6051855" y="3191294"/>
              <a:ext cx="44703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latin typeface="Century Gothic" panose="020B0502020202020204" pitchFamily="34" charset="0"/>
                </a:rPr>
                <a:t>*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EA501F3E-0AC1-9280-DD33-2471AD9FA587}"/>
              </a:ext>
            </a:extLst>
          </p:cNvPr>
          <p:cNvSpPr txBox="1"/>
          <p:nvPr/>
        </p:nvSpPr>
        <p:spPr>
          <a:xfrm>
            <a:off x="844710" y="6181193"/>
            <a:ext cx="10085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* </a:t>
            </a:r>
            <a:r>
              <a:rPr lang="en-US" dirty="0">
                <a:latin typeface="Century Gothic" panose="020B0502020202020204" pitchFamily="34" charset="0"/>
              </a:rPr>
              <a:t>In </a:t>
            </a:r>
            <a:r>
              <a:rPr lang="en-US" dirty="0" err="1">
                <a:latin typeface="Century Gothic" panose="020B0502020202020204" pitchFamily="34" charset="0"/>
              </a:rPr>
              <a:t>ultimele</a:t>
            </a:r>
            <a:r>
              <a:rPr lang="en-US" dirty="0">
                <a:latin typeface="Century Gothic" panose="020B0502020202020204" pitchFamily="34" charset="0"/>
              </a:rPr>
              <a:t> 72 de </a:t>
            </a:r>
            <a:r>
              <a:rPr lang="en-US" dirty="0" err="1">
                <a:latin typeface="Century Gothic" panose="020B0502020202020204" pitchFamily="34" charset="0"/>
              </a:rPr>
              <a:t>luni</a:t>
            </a:r>
            <a:r>
              <a:rPr lang="en-US" dirty="0">
                <a:latin typeface="Century Gothic" panose="020B0502020202020204" pitchFamily="34" charset="0"/>
              </a:rPr>
              <a:t>, </a:t>
            </a:r>
            <a:r>
              <a:rPr lang="en-US" dirty="0" err="1">
                <a:latin typeface="Century Gothic" panose="020B0502020202020204" pitchFamily="34" charset="0"/>
              </a:rPr>
              <a:t>statistica</a:t>
            </a:r>
            <a:r>
              <a:rPr lang="en-US" dirty="0">
                <a:latin typeface="Century Gothic" panose="020B0502020202020204" pitchFamily="34" charset="0"/>
              </a:rPr>
              <a:t> valabila doar pentru </a:t>
            </a:r>
            <a:r>
              <a:rPr lang="en-US" dirty="0" err="1">
                <a:latin typeface="Century Gothic" panose="020B0502020202020204" pitchFamily="34" charset="0"/>
              </a:rPr>
              <a:t>infrastructurile</a:t>
            </a:r>
            <a:r>
              <a:rPr lang="en-US" dirty="0">
                <a:latin typeface="Century Gothic" panose="020B0502020202020204" pitchFamily="34" charset="0"/>
              </a:rPr>
              <a:t> IT / </a:t>
            </a:r>
            <a:r>
              <a:rPr lang="en-US" dirty="0" err="1">
                <a:latin typeface="Century Gothic" panose="020B0502020202020204" pitchFamily="34" charset="0"/>
              </a:rPr>
              <a:t>echipamentele</a:t>
            </a:r>
            <a:r>
              <a:rPr lang="en-US" dirty="0">
                <a:latin typeface="Century Gothic" panose="020B0502020202020204" pitchFamily="34" charset="0"/>
              </a:rPr>
              <a:t> care </a:t>
            </a:r>
            <a:r>
              <a:rPr lang="en-US" dirty="0" err="1">
                <a:latin typeface="Century Gothic" panose="020B0502020202020204" pitchFamily="34" charset="0"/>
              </a:rPr>
              <a:t>beneficiaza</a:t>
            </a:r>
            <a:r>
              <a:rPr lang="en-US" dirty="0">
                <a:latin typeface="Century Gothic" panose="020B0502020202020204" pitchFamily="34" charset="0"/>
              </a:rPr>
              <a:t> de toate </a:t>
            </a:r>
            <a:r>
              <a:rPr lang="en-US" dirty="0" err="1">
                <a:latin typeface="Century Gothic" panose="020B0502020202020204" pitchFamily="34" charset="0"/>
              </a:rPr>
              <a:t>serviciile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dirty="0" err="1">
                <a:latin typeface="Century Gothic" panose="020B0502020202020204" pitchFamily="34" charset="0"/>
              </a:rPr>
              <a:t>oferite</a:t>
            </a:r>
            <a:r>
              <a:rPr lang="en-US" dirty="0">
                <a:latin typeface="Century Gothic" panose="020B0502020202020204" pitchFamily="34" charset="0"/>
              </a:rPr>
              <a:t> de </a:t>
            </a:r>
            <a:r>
              <a:rPr lang="en-US" dirty="0" err="1">
                <a:latin typeface="Century Gothic" panose="020B0502020202020204" pitchFamily="34" charset="0"/>
              </a:rPr>
              <a:t>ITLab</a:t>
            </a:r>
            <a:r>
              <a:rPr lang="en-US" dirty="0">
                <a:latin typeface="Century Gothic" panose="020B0502020202020204" pitchFamily="34" charset="0"/>
              </a:rPr>
              <a:t>  Services &amp; Security.</a:t>
            </a:r>
            <a:endParaRPr lang="en-US" sz="4400" dirty="0">
              <a:latin typeface="Century Gothic" panose="020B0502020202020204" pitchFamily="34" charset="0"/>
            </a:endParaRPr>
          </a:p>
        </p:txBody>
      </p:sp>
      <p:pic>
        <p:nvPicPr>
          <p:cNvPr id="6" name="Picture 5" descr="A black and blue logo&#10;&#10;Description automatically generated">
            <a:extLst>
              <a:ext uri="{FF2B5EF4-FFF2-40B4-BE49-F238E27FC236}">
                <a16:creationId xmlns:a16="http://schemas.microsoft.com/office/drawing/2014/main" id="{DCC4DF70-2760-7C36-1883-886D0B8F9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73" y="269306"/>
            <a:ext cx="4259178" cy="1584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D1AECB-32C0-9679-624B-262235D0B3DD}"/>
              </a:ext>
            </a:extLst>
          </p:cNvPr>
          <p:cNvSpPr txBox="1"/>
          <p:nvPr/>
        </p:nvSpPr>
        <p:spPr>
          <a:xfrm>
            <a:off x="3602760" y="1854282"/>
            <a:ext cx="45691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73145"/>
                </a:solidFill>
                <a:latin typeface="Century Gothic" panose="020B0502020202020204" pitchFamily="34" charset="0"/>
              </a:rPr>
              <a:t>we watch, even in the dark ®</a:t>
            </a:r>
          </a:p>
        </p:txBody>
      </p:sp>
    </p:spTree>
    <p:extLst>
      <p:ext uri="{BB962C8B-B14F-4D97-AF65-F5344CB8AC3E}">
        <p14:creationId xmlns:p14="http://schemas.microsoft.com/office/powerpoint/2010/main" val="262670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8553C1-11C7-5CED-8695-0BE3FB1E6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CC24FC-E11A-4C50-E67B-65243A5B423F}"/>
              </a:ext>
            </a:extLst>
          </p:cNvPr>
          <p:cNvSpPr txBox="1"/>
          <p:nvPr/>
        </p:nvSpPr>
        <p:spPr>
          <a:xfrm>
            <a:off x="5520908" y="719872"/>
            <a:ext cx="590909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ea typeface="Roboto" panose="02000000000000000000" pitchFamily="2" charset="0"/>
              </a:rPr>
              <a:t>Suntem o </a:t>
            </a:r>
            <a:r>
              <a:rPr lang="en-US" sz="1600" dirty="0" err="1">
                <a:ea typeface="Roboto" panose="02000000000000000000" pitchFamily="2" charset="0"/>
              </a:rPr>
              <a:t>companie</a:t>
            </a:r>
            <a:r>
              <a:rPr lang="en-US" sz="1600" dirty="0">
                <a:ea typeface="Roboto" panose="02000000000000000000" pitchFamily="2" charset="0"/>
              </a:rPr>
              <a:t> IT </a:t>
            </a:r>
            <a:r>
              <a:rPr lang="en-US" sz="1600" dirty="0" err="1">
                <a:ea typeface="Roboto" panose="02000000000000000000" pitchFamily="2" charset="0"/>
              </a:rPr>
              <a:t>specializată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în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soluții</a:t>
            </a:r>
            <a:r>
              <a:rPr lang="en-US" sz="1600" dirty="0">
                <a:ea typeface="Roboto" panose="02000000000000000000" pitchFamily="2" charset="0"/>
              </a:rPr>
              <a:t> de </a:t>
            </a:r>
            <a:r>
              <a:rPr lang="en-US" sz="1600" dirty="0" err="1">
                <a:ea typeface="Roboto" panose="02000000000000000000" pitchFamily="2" charset="0"/>
              </a:rPr>
              <a:t>apărare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cibernetică</a:t>
            </a:r>
            <a:r>
              <a:rPr lang="en-US" sz="1600" dirty="0">
                <a:ea typeface="Roboto" panose="02000000000000000000" pitchFamily="2" charset="0"/>
              </a:rPr>
              <a:t>, </a:t>
            </a:r>
            <a:r>
              <a:rPr lang="en-US" sz="1600" dirty="0" err="1">
                <a:ea typeface="Roboto" panose="02000000000000000000" pitchFamily="2" charset="0"/>
              </a:rPr>
              <a:t>dedicată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protejării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afacerilor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împotriva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amenințărilor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digitale</a:t>
            </a:r>
            <a:r>
              <a:rPr lang="en-US" sz="1600" dirty="0">
                <a:ea typeface="Roboto" panose="02000000000000000000" pitchFamily="2" charset="0"/>
              </a:rPr>
              <a:t>. </a:t>
            </a:r>
          </a:p>
          <a:p>
            <a:endParaRPr lang="en-US" sz="1600" dirty="0">
              <a:ea typeface="Roboto" panose="02000000000000000000" pitchFamily="2" charset="0"/>
            </a:endParaRPr>
          </a:p>
          <a:p>
            <a:r>
              <a:rPr lang="en-US" sz="1600" dirty="0" err="1">
                <a:ea typeface="Roboto" panose="02000000000000000000" pitchFamily="2" charset="0"/>
              </a:rPr>
              <a:t>Oferim</a:t>
            </a:r>
            <a:r>
              <a:rPr lang="en-US" sz="1600" dirty="0">
                <a:ea typeface="Roboto" panose="02000000000000000000" pitchFamily="2" charset="0"/>
              </a:rPr>
              <a:t> suport </a:t>
            </a:r>
            <a:r>
              <a:rPr lang="en-US" sz="1600" dirty="0" err="1">
                <a:ea typeface="Roboto" panose="02000000000000000000" pitchFamily="2" charset="0"/>
              </a:rPr>
              <a:t>complet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în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răspunsul</a:t>
            </a:r>
            <a:r>
              <a:rPr lang="en-US" sz="1600" dirty="0">
                <a:ea typeface="Roboto" panose="02000000000000000000" pitchFamily="2" charset="0"/>
              </a:rPr>
              <a:t> la </a:t>
            </a:r>
            <a:r>
              <a:rPr lang="en-US" sz="1600" dirty="0" err="1">
                <a:ea typeface="Roboto" panose="02000000000000000000" pitchFamily="2" charset="0"/>
              </a:rPr>
              <a:t>incidente</a:t>
            </a:r>
            <a:r>
              <a:rPr lang="en-US" sz="1600" dirty="0">
                <a:ea typeface="Roboto" panose="02000000000000000000" pitchFamily="2" charset="0"/>
              </a:rPr>
              <a:t> de </a:t>
            </a:r>
            <a:r>
              <a:rPr lang="en-US" sz="1600" dirty="0" err="1">
                <a:ea typeface="Roboto" panose="02000000000000000000" pitchFamily="2" charset="0"/>
              </a:rPr>
              <a:t>securitate</a:t>
            </a:r>
            <a:r>
              <a:rPr lang="en-US" sz="1600" dirty="0">
                <a:ea typeface="Roboto" panose="02000000000000000000" pitchFamily="2" charset="0"/>
              </a:rPr>
              <a:t>, </a:t>
            </a:r>
            <a:r>
              <a:rPr lang="en-US" sz="1600" dirty="0" err="1">
                <a:ea typeface="Roboto" panose="02000000000000000000" pitchFamily="2" charset="0"/>
              </a:rPr>
              <a:t>investigăm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și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urmărim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sursa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atacurilor</a:t>
            </a:r>
            <a:r>
              <a:rPr lang="en-US" sz="1600" dirty="0">
                <a:ea typeface="Roboto" panose="02000000000000000000" pitchFamily="2" charset="0"/>
              </a:rPr>
              <a:t>, </a:t>
            </a:r>
            <a:r>
              <a:rPr lang="en-US" sz="1600" dirty="0" err="1">
                <a:ea typeface="Roboto" panose="02000000000000000000" pitchFamily="2" charset="0"/>
              </a:rPr>
              <a:t>închidem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breșele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și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restabilim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siguranța</a:t>
            </a:r>
            <a:r>
              <a:rPr lang="en-US" sz="1600" dirty="0">
                <a:ea typeface="Roboto" panose="02000000000000000000" pitchFamily="2" charset="0"/>
              </a:rPr>
              <a:t> </a:t>
            </a:r>
            <a:r>
              <a:rPr lang="en-US" sz="1600" dirty="0" err="1">
                <a:ea typeface="Roboto" panose="02000000000000000000" pitchFamily="2" charset="0"/>
              </a:rPr>
              <a:t>sistemelor</a:t>
            </a:r>
            <a:r>
              <a:rPr lang="en-US" sz="1600" dirty="0">
                <a:ea typeface="Roboto" panose="02000000000000000000" pitchFamily="2" charset="0"/>
              </a:rPr>
              <a:t>.</a:t>
            </a:r>
          </a:p>
          <a:p>
            <a:endParaRPr lang="en-US" sz="1600" dirty="0">
              <a:solidFill>
                <a:srgbClr val="273145"/>
              </a:solidFill>
              <a:ea typeface="Roboto" panose="02000000000000000000" pitchFamily="2" charset="0"/>
            </a:endParaRPr>
          </a:p>
          <a:p>
            <a:r>
              <a:rPr lang="en-US" sz="1600" dirty="0"/>
              <a:t>În plus, </a:t>
            </a:r>
            <a:r>
              <a:rPr lang="en-US" sz="1600" dirty="0" err="1"/>
              <a:t>oferim</a:t>
            </a:r>
            <a:r>
              <a:rPr lang="en-US" sz="1600" dirty="0"/>
              <a:t> </a:t>
            </a:r>
            <a:r>
              <a:rPr lang="en-US" sz="1600" dirty="0" err="1"/>
              <a:t>servicii</a:t>
            </a:r>
            <a:r>
              <a:rPr lang="en-US" sz="1600" dirty="0"/>
              <a:t> de </a:t>
            </a:r>
            <a:r>
              <a:rPr lang="en-US" sz="1600" dirty="0" err="1"/>
              <a:t>consultanță</a:t>
            </a:r>
            <a:r>
              <a:rPr lang="en-US" sz="1600" dirty="0"/>
              <a:t> pentru </a:t>
            </a:r>
            <a:r>
              <a:rPr lang="en-US" sz="1600" dirty="0" err="1"/>
              <a:t>dezvoltarea</a:t>
            </a:r>
            <a:r>
              <a:rPr lang="en-US" sz="1600" dirty="0"/>
              <a:t> de </a:t>
            </a:r>
            <a:r>
              <a:rPr lang="en-US" sz="1600" dirty="0" err="1"/>
              <a:t>strategii</a:t>
            </a:r>
            <a:r>
              <a:rPr lang="en-US" sz="1600" dirty="0"/>
              <a:t> </a:t>
            </a:r>
            <a:r>
              <a:rPr lang="en-US" sz="1600" dirty="0" err="1"/>
              <a:t>personalizate</a:t>
            </a:r>
            <a:r>
              <a:rPr lang="en-US" sz="1600" dirty="0"/>
              <a:t> de </a:t>
            </a:r>
            <a:r>
              <a:rPr lang="en-US" sz="1600" dirty="0" err="1"/>
              <a:t>securitate</a:t>
            </a:r>
            <a:r>
              <a:rPr lang="en-US" sz="1600" dirty="0"/>
              <a:t> </a:t>
            </a:r>
            <a:r>
              <a:rPr lang="en-US" sz="1600" dirty="0" err="1"/>
              <a:t>cibernetică</a:t>
            </a:r>
            <a:r>
              <a:rPr lang="en-US" sz="1600" dirty="0"/>
              <a:t>, </a:t>
            </a:r>
            <a:r>
              <a:rPr lang="en-US" sz="1600" dirty="0" err="1"/>
              <a:t>adaptate</a:t>
            </a:r>
            <a:r>
              <a:rPr lang="en-US" sz="1600" dirty="0"/>
              <a:t> </a:t>
            </a:r>
            <a:r>
              <a:rPr lang="en-US" sz="1600" dirty="0" err="1"/>
              <a:t>nevoilor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riscurilor</a:t>
            </a:r>
            <a:r>
              <a:rPr lang="en-US" sz="1600" dirty="0"/>
              <a:t> </a:t>
            </a:r>
            <a:r>
              <a:rPr lang="en-US" sz="1600" dirty="0" err="1"/>
              <a:t>specifice</a:t>
            </a:r>
            <a:r>
              <a:rPr lang="en-US" sz="1600" dirty="0"/>
              <a:t> </a:t>
            </a:r>
            <a:r>
              <a:rPr lang="en-US" sz="1600" dirty="0" err="1"/>
              <a:t>fiecărui</a:t>
            </a:r>
            <a:r>
              <a:rPr lang="en-US" sz="1600" dirty="0"/>
              <a:t> client.</a:t>
            </a:r>
          </a:p>
          <a:p>
            <a:endParaRPr lang="en-US" sz="1600" dirty="0"/>
          </a:p>
          <a:p>
            <a:r>
              <a:rPr lang="en-US" sz="1600" dirty="0" err="1"/>
              <a:t>Implementăm</a:t>
            </a:r>
            <a:r>
              <a:rPr lang="en-US" sz="1600" dirty="0"/>
              <a:t> un </a:t>
            </a:r>
            <a:r>
              <a:rPr lang="en-US" sz="1600" dirty="0" err="1"/>
              <a:t>portofoliu</a:t>
            </a:r>
            <a:r>
              <a:rPr lang="en-US" sz="1600" dirty="0"/>
              <a:t> </a:t>
            </a:r>
            <a:r>
              <a:rPr lang="en-US" sz="1600" dirty="0" err="1"/>
              <a:t>extins</a:t>
            </a:r>
            <a:r>
              <a:rPr lang="en-US" sz="1600" dirty="0"/>
              <a:t> de </a:t>
            </a:r>
            <a:r>
              <a:rPr lang="en-US" sz="1600" dirty="0" err="1"/>
              <a:t>soluții</a:t>
            </a:r>
            <a:r>
              <a:rPr lang="en-US" sz="1600" dirty="0"/>
              <a:t> </a:t>
            </a:r>
            <a:r>
              <a:rPr lang="en-US" sz="1600" dirty="0" err="1"/>
              <a:t>avansate</a:t>
            </a:r>
            <a:r>
              <a:rPr lang="en-US" sz="1600" dirty="0"/>
              <a:t> de </a:t>
            </a:r>
            <a:r>
              <a:rPr lang="en-US" sz="1600" dirty="0" err="1"/>
              <a:t>securitate</a:t>
            </a:r>
            <a:r>
              <a:rPr lang="en-US" sz="1600" dirty="0"/>
              <a:t> </a:t>
            </a:r>
            <a:r>
              <a:rPr lang="en-US" sz="1600" dirty="0" err="1"/>
              <a:t>cibernetică</a:t>
            </a:r>
            <a:r>
              <a:rPr lang="en-US" sz="1600" dirty="0"/>
              <a:t>, </a:t>
            </a:r>
            <a:r>
              <a:rPr lang="en-US" sz="1600" dirty="0" err="1"/>
              <a:t>menite</a:t>
            </a:r>
            <a:r>
              <a:rPr lang="en-US" sz="1600" dirty="0"/>
              <a:t> să </a:t>
            </a:r>
            <a:r>
              <a:rPr lang="en-US" sz="1600" dirty="0" err="1"/>
              <a:t>protejeze</a:t>
            </a:r>
            <a:r>
              <a:rPr lang="en-US" sz="1600" dirty="0"/>
              <a:t> </a:t>
            </a:r>
            <a:r>
              <a:rPr lang="en-US" sz="1600" dirty="0" err="1"/>
              <a:t>infrastructura</a:t>
            </a:r>
            <a:r>
              <a:rPr lang="en-US" sz="1600" dirty="0"/>
              <a:t> IT la </a:t>
            </a:r>
            <a:r>
              <a:rPr lang="en-US" sz="1600" dirty="0" err="1"/>
              <a:t>nivel</a:t>
            </a:r>
            <a:r>
              <a:rPr lang="en-US" sz="1600" dirty="0"/>
              <a:t> strategic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operațional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r>
              <a:rPr lang="en-US" sz="1600" dirty="0"/>
              <a:t>De </a:t>
            </a:r>
            <a:r>
              <a:rPr lang="en-US" sz="1600" dirty="0" err="1"/>
              <a:t>asemenea</a:t>
            </a:r>
            <a:r>
              <a:rPr lang="en-US" sz="1600" dirty="0"/>
              <a:t>, </a:t>
            </a:r>
            <a:r>
              <a:rPr lang="en-US" sz="1600" dirty="0" err="1"/>
              <a:t>furnizăm</a:t>
            </a:r>
            <a:r>
              <a:rPr lang="en-US" sz="1600" dirty="0"/>
              <a:t> </a:t>
            </a:r>
            <a:r>
              <a:rPr lang="en-US" sz="1600" dirty="0" err="1"/>
              <a:t>soluții</a:t>
            </a:r>
            <a:r>
              <a:rPr lang="en-US" sz="1600" dirty="0"/>
              <a:t> </a:t>
            </a:r>
            <a:r>
              <a:rPr lang="en-US" sz="1600" dirty="0" err="1"/>
              <a:t>robuste</a:t>
            </a:r>
            <a:r>
              <a:rPr lang="en-US" sz="1600" dirty="0"/>
              <a:t> de Business Continuity </a:t>
            </a:r>
            <a:r>
              <a:rPr lang="en-US" sz="1600" dirty="0" err="1"/>
              <a:t>și</a:t>
            </a:r>
            <a:r>
              <a:rPr lang="en-US" sz="1600" dirty="0"/>
              <a:t> Disaster Recovery (</a:t>
            </a:r>
            <a:r>
              <a:rPr lang="en-US" sz="1600" dirty="0" err="1"/>
              <a:t>BCDR</a:t>
            </a:r>
            <a:r>
              <a:rPr lang="en-US" sz="1600" dirty="0"/>
              <a:t>), testate </a:t>
            </a:r>
            <a:r>
              <a:rPr lang="en-US" sz="1600" dirty="0" err="1"/>
              <a:t>și</a:t>
            </a:r>
            <a:r>
              <a:rPr lang="en-US" sz="1600" dirty="0"/>
              <a:t> validate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medii</a:t>
            </a:r>
            <a:r>
              <a:rPr lang="en-US" sz="1600" dirty="0"/>
              <a:t> de </a:t>
            </a:r>
            <a:r>
              <a:rPr lang="en-US" sz="1600" dirty="0" err="1"/>
              <a:t>producție</a:t>
            </a:r>
            <a:r>
              <a:rPr lang="en-US" sz="1600" dirty="0"/>
              <a:t>, </a:t>
            </a:r>
            <a:r>
              <a:rPr lang="en-US" sz="1600" dirty="0" err="1"/>
              <a:t>asigurând</a:t>
            </a:r>
            <a:r>
              <a:rPr lang="en-US" sz="1600" dirty="0"/>
              <a:t> </a:t>
            </a:r>
            <a:r>
              <a:rPr lang="en-US" sz="1600" dirty="0" err="1"/>
              <a:t>continuitatea</a:t>
            </a:r>
            <a:r>
              <a:rPr lang="en-US" sz="1600" dirty="0"/>
              <a:t> </a:t>
            </a:r>
            <a:r>
              <a:rPr lang="en-US" sz="1600" dirty="0" err="1"/>
              <a:t>operațională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reziliența</a:t>
            </a:r>
            <a:r>
              <a:rPr lang="en-US" sz="1600" dirty="0"/>
              <a:t> </a:t>
            </a:r>
            <a:r>
              <a:rPr lang="en-US" sz="1600" dirty="0" err="1"/>
              <a:t>afacerii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fața</a:t>
            </a:r>
            <a:r>
              <a:rPr lang="en-US" sz="1600" dirty="0"/>
              <a:t> </a:t>
            </a:r>
            <a:r>
              <a:rPr lang="en-US" sz="1600" dirty="0" err="1"/>
              <a:t>incidentelor</a:t>
            </a:r>
            <a:r>
              <a:rPr lang="en-US" sz="1600" dirty="0"/>
              <a:t> </a:t>
            </a:r>
            <a:r>
              <a:rPr lang="en-US" sz="1600" dirty="0" err="1"/>
              <a:t>critice</a:t>
            </a:r>
            <a:r>
              <a:rPr lang="en-US" sz="1600" dirty="0"/>
              <a:t>.</a:t>
            </a:r>
            <a:endParaRPr lang="en-US" sz="1600" dirty="0">
              <a:solidFill>
                <a:srgbClr val="273145"/>
              </a:solidFill>
              <a:ea typeface="Roboto" panose="02000000000000000000" pitchFamily="2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80EB55-78FB-9A67-A68F-C1931B49C8A1}"/>
              </a:ext>
            </a:extLst>
          </p:cNvPr>
          <p:cNvCxnSpPr/>
          <p:nvPr/>
        </p:nvCxnSpPr>
        <p:spPr>
          <a:xfrm>
            <a:off x="5331125" y="1104181"/>
            <a:ext cx="0" cy="4494362"/>
          </a:xfrm>
          <a:prstGeom prst="line">
            <a:avLst/>
          </a:prstGeom>
          <a:ln>
            <a:solidFill>
              <a:srgbClr val="2CB6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and blue logo&#10;&#10;Description automatically generated">
            <a:extLst>
              <a:ext uri="{FF2B5EF4-FFF2-40B4-BE49-F238E27FC236}">
                <a16:creationId xmlns:a16="http://schemas.microsoft.com/office/drawing/2014/main" id="{5B856E4F-20C0-B420-254D-5D6DAFE36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99" y="2328040"/>
            <a:ext cx="4259178" cy="1584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5E9F20-13FF-DBD6-809C-56183A0BC6DB}"/>
              </a:ext>
            </a:extLst>
          </p:cNvPr>
          <p:cNvSpPr txBox="1"/>
          <p:nvPr/>
        </p:nvSpPr>
        <p:spPr>
          <a:xfrm>
            <a:off x="762000" y="3913016"/>
            <a:ext cx="45691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73145"/>
                </a:solidFill>
                <a:latin typeface="Century Gothic" panose="020B0502020202020204" pitchFamily="34" charset="0"/>
              </a:rPr>
              <a:t>we watch, even in the dark ®</a:t>
            </a:r>
          </a:p>
        </p:txBody>
      </p:sp>
    </p:spTree>
    <p:extLst>
      <p:ext uri="{BB962C8B-B14F-4D97-AF65-F5344CB8AC3E}">
        <p14:creationId xmlns:p14="http://schemas.microsoft.com/office/powerpoint/2010/main" val="342928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D3A3B3-D3AC-20D5-F94F-867153E2B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F4420D4-1342-1F5F-7F6E-0F954A1F1110}"/>
              </a:ext>
            </a:extLst>
          </p:cNvPr>
          <p:cNvCxnSpPr/>
          <p:nvPr/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AE0E74C-8C31-AD77-8E19-2401DE8092A2}"/>
              </a:ext>
            </a:extLst>
          </p:cNvPr>
          <p:cNvCxnSpPr/>
          <p:nvPr/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A55954DA-939A-3383-3382-1254C9829195}"/>
              </a:ext>
            </a:extLst>
          </p:cNvPr>
          <p:cNvCxnSpPr>
            <a:cxnSpLocks/>
          </p:cNvCxnSpPr>
          <p:nvPr/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055D4C-538A-C9CD-70FA-31E13FA2D427}"/>
              </a:ext>
            </a:extLst>
          </p:cNvPr>
          <p:cNvCxnSpPr/>
          <p:nvPr/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9A8EB9-190E-0265-8F66-BEFBE37D6AFF}"/>
              </a:ext>
            </a:extLst>
          </p:cNvPr>
          <p:cNvCxnSpPr/>
          <p:nvPr/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id="{E27017B1-E6F2-4BC6-D3E6-64E1DF2D62DA}"/>
              </a:ext>
            </a:extLst>
          </p:cNvPr>
          <p:cNvSpPr/>
          <p:nvPr/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E19B12-F41E-B7E8-15D9-AA69F36F42D2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B08E7A83-C050-001F-C2FC-0086F346246E}"/>
              </a:ext>
            </a:extLst>
          </p:cNvPr>
          <p:cNvSpPr/>
          <p:nvPr/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id="{7481B414-E82B-5B3A-CB8C-8547069F6809}"/>
              </a:ext>
            </a:extLst>
          </p:cNvPr>
          <p:cNvSpPr/>
          <p:nvPr/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18B41723-EC21-2505-C8E8-03298E64F4D0}"/>
              </a:ext>
            </a:extLst>
          </p:cNvPr>
          <p:cNvSpPr/>
          <p:nvPr/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92180FE-3E1C-B1E1-20BB-85FCE0861619}"/>
              </a:ext>
            </a:extLst>
          </p:cNvPr>
          <p:cNvCxnSpPr>
            <a:cxnSpLocks/>
          </p:cNvCxnSpPr>
          <p:nvPr/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9FCBCA06-566D-506F-F22B-76EB82037A31}"/>
              </a:ext>
            </a:extLst>
          </p:cNvPr>
          <p:cNvSpPr/>
          <p:nvPr/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224A0B-2D3B-7221-99C8-F97BC9D0C898}"/>
              </a:ext>
            </a:extLst>
          </p:cNvPr>
          <p:cNvSpPr txBox="1"/>
          <p:nvPr/>
        </p:nvSpPr>
        <p:spPr>
          <a:xfrm>
            <a:off x="852485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22AAA-6C3E-0381-03CC-F58F7CC13D86}"/>
              </a:ext>
            </a:extLst>
          </p:cNvPr>
          <p:cNvSpPr txBox="1"/>
          <p:nvPr/>
        </p:nvSpPr>
        <p:spPr>
          <a:xfrm>
            <a:off x="616048" y="5636560"/>
            <a:ext cx="1988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 RMM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25278EFA-8692-71BE-B2A0-A5BBA7E9E1A3}"/>
              </a:ext>
            </a:extLst>
          </p:cNvPr>
          <p:cNvSpPr/>
          <p:nvPr/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F215FB4-98CE-BB81-11D8-29C0F465A9D0}"/>
              </a:ext>
            </a:extLst>
          </p:cNvPr>
          <p:cNvSpPr/>
          <p:nvPr/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id="{B194D69B-0995-BC04-0A15-0170E14D57AB}"/>
              </a:ext>
            </a:extLst>
          </p:cNvPr>
          <p:cNvSpPr/>
          <p:nvPr/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id="{F72E3231-CE95-17EB-15DB-660EA02EA8E2}"/>
              </a:ext>
            </a:extLst>
          </p:cNvPr>
          <p:cNvSpPr/>
          <p:nvPr/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4B9592-7675-A6BC-F955-62CA12E4AFB3}"/>
              </a:ext>
            </a:extLst>
          </p:cNvPr>
          <p:cNvCxnSpPr>
            <a:cxnSpLocks/>
          </p:cNvCxnSpPr>
          <p:nvPr/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4FB8D7DD-240B-E776-3DF7-A4B152025B15}"/>
              </a:ext>
            </a:extLst>
          </p:cNvPr>
          <p:cNvSpPr/>
          <p:nvPr/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EAD4041-0C5B-5F44-B4C8-3705CDB58317}"/>
              </a:ext>
            </a:extLst>
          </p:cNvPr>
          <p:cNvSpPr txBox="1"/>
          <p:nvPr/>
        </p:nvSpPr>
        <p:spPr>
          <a:xfrm>
            <a:off x="3090963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2015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1CCB94-A99F-242B-73AC-963EF1367EB1}"/>
              </a:ext>
            </a:extLst>
          </p:cNvPr>
          <p:cNvSpPr txBox="1"/>
          <p:nvPr/>
        </p:nvSpPr>
        <p:spPr>
          <a:xfrm>
            <a:off x="2406536" y="1908238"/>
            <a:ext cx="27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AUTOTASK PSA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B5CB075A-B815-8A62-ACBE-175E05A647DB}"/>
              </a:ext>
            </a:extLst>
          </p:cNvPr>
          <p:cNvSpPr/>
          <p:nvPr/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495B6A3-07F3-3ECE-04AF-8A446488F5C0}"/>
              </a:ext>
            </a:extLst>
          </p:cNvPr>
          <p:cNvSpPr/>
          <p:nvPr/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E4D5A760-036A-1F02-61D1-A7DBEBDC04DA}"/>
              </a:ext>
            </a:extLst>
          </p:cNvPr>
          <p:cNvSpPr/>
          <p:nvPr/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FA867EEC-7A1D-4FD4-E59B-1FBA664B9EFE}"/>
              </a:ext>
            </a:extLst>
          </p:cNvPr>
          <p:cNvSpPr/>
          <p:nvPr/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D656E4C-2372-D8A0-1DFC-36E979035EEC}"/>
              </a:ext>
            </a:extLst>
          </p:cNvPr>
          <p:cNvCxnSpPr>
            <a:cxnSpLocks/>
          </p:cNvCxnSpPr>
          <p:nvPr/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7D52BE19-752C-6063-4760-F60F9D2C55DC}"/>
              </a:ext>
            </a:extLst>
          </p:cNvPr>
          <p:cNvSpPr/>
          <p:nvPr/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59C75F8-FD10-B4DD-ED45-B8C5B88D40FD}"/>
              </a:ext>
            </a:extLst>
          </p:cNvPr>
          <p:cNvSpPr txBox="1"/>
          <p:nvPr/>
        </p:nvSpPr>
        <p:spPr>
          <a:xfrm>
            <a:off x="5344396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2015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668B8A-1592-4895-C0EA-088F727CCBD0}"/>
              </a:ext>
            </a:extLst>
          </p:cNvPr>
          <p:cNvSpPr txBox="1"/>
          <p:nvPr/>
        </p:nvSpPr>
        <p:spPr>
          <a:xfrm>
            <a:off x="4495420" y="5593560"/>
            <a:ext cx="320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INTEGRAM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 RMM CU AV NEXT GEN  SI CU PSA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8E784F0D-0423-692A-D9DA-AA25C783974D}"/>
              </a:ext>
            </a:extLst>
          </p:cNvPr>
          <p:cNvSpPr/>
          <p:nvPr/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8D6475E-6EBC-BB35-990B-DB36BD36F9FB}"/>
              </a:ext>
            </a:extLst>
          </p:cNvPr>
          <p:cNvSpPr/>
          <p:nvPr/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id="{30DDCB7F-57F7-72F3-0DD2-CB173B49B138}"/>
              </a:ext>
            </a:extLst>
          </p:cNvPr>
          <p:cNvSpPr/>
          <p:nvPr/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id="{91F80389-33BC-BACB-852B-A8AD3C91B098}"/>
              </a:ext>
            </a:extLst>
          </p:cNvPr>
          <p:cNvSpPr/>
          <p:nvPr/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F98E91D-1C52-A4EF-F3E0-2A38762A77FB}"/>
              </a:ext>
            </a:extLst>
          </p:cNvPr>
          <p:cNvCxnSpPr>
            <a:cxnSpLocks/>
          </p:cNvCxnSpPr>
          <p:nvPr/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6A12C27A-AA8D-9551-5B66-D0FFEB262B22}"/>
              </a:ext>
            </a:extLst>
          </p:cNvPr>
          <p:cNvSpPr/>
          <p:nvPr/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4041643-5547-99E9-1137-BE48144C80F3}"/>
              </a:ext>
            </a:extLst>
          </p:cNvPr>
          <p:cNvSpPr txBox="1"/>
          <p:nvPr/>
        </p:nvSpPr>
        <p:spPr>
          <a:xfrm>
            <a:off x="7608145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2016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D69BFA9-CC27-78C6-7DDC-90EB78AB7587}"/>
              </a:ext>
            </a:extLst>
          </p:cNvPr>
          <p:cNvSpPr txBox="1"/>
          <p:nvPr/>
        </p:nvSpPr>
        <p:spPr>
          <a:xfrm>
            <a:off x="6938627" y="1908238"/>
            <a:ext cx="2827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PARTENERIAT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ZYXEL NETWORKS</a:t>
            </a: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E70247F0-6E3E-0C8B-D944-92F33EA93985}"/>
              </a:ext>
            </a:extLst>
          </p:cNvPr>
          <p:cNvSpPr/>
          <p:nvPr/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AC65A8C-2680-B74C-F2AA-1E910275FEB4}"/>
              </a:ext>
            </a:extLst>
          </p:cNvPr>
          <p:cNvSpPr/>
          <p:nvPr/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id="{AC7C51EE-C3E6-B0D8-CD22-997EA274D467}"/>
              </a:ext>
            </a:extLst>
          </p:cNvPr>
          <p:cNvSpPr/>
          <p:nvPr/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id="{53B2A422-F658-CE23-4908-DA8DEDC3C695}"/>
              </a:ext>
            </a:extLst>
          </p:cNvPr>
          <p:cNvSpPr/>
          <p:nvPr/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10B4B15-144B-FAA2-61CA-85816FE41685}"/>
              </a:ext>
            </a:extLst>
          </p:cNvPr>
          <p:cNvCxnSpPr>
            <a:cxnSpLocks/>
          </p:cNvCxnSpPr>
          <p:nvPr/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C650CF16-0450-3A8B-45E1-755D0A4AC16E}"/>
              </a:ext>
            </a:extLst>
          </p:cNvPr>
          <p:cNvSpPr/>
          <p:nvPr/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0F41482-B325-6530-7963-D30593166AB1}"/>
              </a:ext>
            </a:extLst>
          </p:cNvPr>
          <p:cNvSpPr txBox="1"/>
          <p:nvPr/>
        </p:nvSpPr>
        <p:spPr>
          <a:xfrm>
            <a:off x="9846072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2019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9D6346C-7EBD-7ED9-B7B2-F0D77D50E0B1}"/>
              </a:ext>
            </a:extLst>
          </p:cNvPr>
          <p:cNvSpPr txBox="1"/>
          <p:nvPr/>
        </p:nvSpPr>
        <p:spPr>
          <a:xfrm>
            <a:off x="9065363" y="5593560"/>
            <a:ext cx="320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SOLUTIA</a:t>
            </a:r>
          </a:p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BCDR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SI O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INTEGRAM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IN RMM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841829D-ECDD-D388-43E7-A35E3F3263AC}"/>
              </a:ext>
            </a:extLst>
          </p:cNvPr>
          <p:cNvCxnSpPr>
            <a:cxnSpLocks/>
          </p:cNvCxnSpPr>
          <p:nvPr/>
        </p:nvCxnSpPr>
        <p:spPr>
          <a:xfrm>
            <a:off x="585746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70B5FF3-A297-63E1-57E6-4C8E4C0378A0}"/>
              </a:ext>
            </a:extLst>
          </p:cNvPr>
          <p:cNvCxnSpPr>
            <a:cxnSpLocks/>
          </p:cNvCxnSpPr>
          <p:nvPr/>
        </p:nvCxnSpPr>
        <p:spPr>
          <a:xfrm>
            <a:off x="5131605" y="6212376"/>
            <a:ext cx="2048865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DDBC499-BF1D-10E6-5E3B-448D670F3C14}"/>
              </a:ext>
            </a:extLst>
          </p:cNvPr>
          <p:cNvCxnSpPr>
            <a:cxnSpLocks/>
          </p:cNvCxnSpPr>
          <p:nvPr/>
        </p:nvCxnSpPr>
        <p:spPr>
          <a:xfrm>
            <a:off x="9655100" y="6212376"/>
            <a:ext cx="204886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87D9690-0357-3F6D-FB52-3810DFF66502}"/>
              </a:ext>
            </a:extLst>
          </p:cNvPr>
          <p:cNvCxnSpPr>
            <a:cxnSpLocks/>
          </p:cNvCxnSpPr>
          <p:nvPr/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955E860-AEDF-4609-44EA-0E2991B89FB8}"/>
              </a:ext>
            </a:extLst>
          </p:cNvPr>
          <p:cNvCxnSpPr>
            <a:cxnSpLocks/>
          </p:cNvCxnSpPr>
          <p:nvPr/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91262A48-8766-CCFA-DBCE-A55400C5782C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11 ANI IN 5 MINUTE</a:t>
            </a:r>
          </a:p>
        </p:txBody>
      </p:sp>
      <p:pic>
        <p:nvPicPr>
          <p:cNvPr id="2" name="Picture 1" descr="A black and blue logo&#10;&#10;Description automatically generated">
            <a:extLst>
              <a:ext uri="{FF2B5EF4-FFF2-40B4-BE49-F238E27FC236}">
                <a16:creationId xmlns:a16="http://schemas.microsoft.com/office/drawing/2014/main" id="{495B2D7A-BEE9-9CC4-6EA7-6D3DCB12F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5885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4BC920-5139-66A8-D93D-D652E8E20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32989EF-3FD0-88B0-E553-95FBA9CAF244}"/>
              </a:ext>
            </a:extLst>
          </p:cNvPr>
          <p:cNvCxnSpPr/>
          <p:nvPr/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63B689D-BC1B-3EB0-8098-9D3CE10AC2F3}"/>
              </a:ext>
            </a:extLst>
          </p:cNvPr>
          <p:cNvCxnSpPr/>
          <p:nvPr/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0F818750-F3A0-75BC-C0DF-CF8949D046E2}"/>
              </a:ext>
            </a:extLst>
          </p:cNvPr>
          <p:cNvCxnSpPr>
            <a:cxnSpLocks/>
          </p:cNvCxnSpPr>
          <p:nvPr/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383C4F-7043-322D-827F-E3B4D9FECFA0}"/>
              </a:ext>
            </a:extLst>
          </p:cNvPr>
          <p:cNvCxnSpPr/>
          <p:nvPr/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99E216-A900-2CBE-98EE-B1FB350CAE4A}"/>
              </a:ext>
            </a:extLst>
          </p:cNvPr>
          <p:cNvCxnSpPr/>
          <p:nvPr/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id="{D3763754-33F5-62E2-A31F-643A7ABA36F0}"/>
              </a:ext>
            </a:extLst>
          </p:cNvPr>
          <p:cNvSpPr/>
          <p:nvPr/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727FA2B-449C-1DF0-7E8A-DB2F77ECFE65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179D5C28-8722-D697-A4CC-96420D0AA8D8}"/>
              </a:ext>
            </a:extLst>
          </p:cNvPr>
          <p:cNvSpPr/>
          <p:nvPr/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id="{681D1DB2-782C-4EBD-EDC1-13BB4F91A523}"/>
              </a:ext>
            </a:extLst>
          </p:cNvPr>
          <p:cNvSpPr/>
          <p:nvPr/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93E69A68-2EF1-B433-7F4F-A41F032358D0}"/>
              </a:ext>
            </a:extLst>
          </p:cNvPr>
          <p:cNvSpPr/>
          <p:nvPr/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8EE9D8-2C42-62BD-889F-8AE565087119}"/>
              </a:ext>
            </a:extLst>
          </p:cNvPr>
          <p:cNvCxnSpPr>
            <a:cxnSpLocks/>
          </p:cNvCxnSpPr>
          <p:nvPr/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183EBC1-55A6-4522-2B6A-E6FCA6756993}"/>
              </a:ext>
            </a:extLst>
          </p:cNvPr>
          <p:cNvSpPr/>
          <p:nvPr/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4C92F1-DC7C-A45F-3BC0-9FE0E2B9ABEC}"/>
              </a:ext>
            </a:extLst>
          </p:cNvPr>
          <p:cNvSpPr txBox="1"/>
          <p:nvPr/>
        </p:nvSpPr>
        <p:spPr>
          <a:xfrm>
            <a:off x="852485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2020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5DFE99-0FEE-0F78-D4E5-455801AEC74D}"/>
              </a:ext>
            </a:extLst>
          </p:cNvPr>
          <p:cNvSpPr txBox="1"/>
          <p:nvPr/>
        </p:nvSpPr>
        <p:spPr>
          <a:xfrm>
            <a:off x="66959" y="5626885"/>
            <a:ext cx="308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ENDPOINT BACKUP PENTRU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STATII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DE LUCRU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F2CC809A-2A56-8F98-AF2D-C1BD2A26FCB8}"/>
              </a:ext>
            </a:extLst>
          </p:cNvPr>
          <p:cNvSpPr/>
          <p:nvPr/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F109C22-7DCD-34FE-2D23-1B26BD844F2A}"/>
              </a:ext>
            </a:extLst>
          </p:cNvPr>
          <p:cNvSpPr/>
          <p:nvPr/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id="{C6062289-1F1F-F3D5-D9E4-1DF25C3A0EEF}"/>
              </a:ext>
            </a:extLst>
          </p:cNvPr>
          <p:cNvSpPr/>
          <p:nvPr/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id="{8E561E9B-4BD8-F6B9-9F95-583EEEE81120}"/>
              </a:ext>
            </a:extLst>
          </p:cNvPr>
          <p:cNvSpPr/>
          <p:nvPr/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6EF0512-21B1-B216-3245-8FD9F2FF8231}"/>
              </a:ext>
            </a:extLst>
          </p:cNvPr>
          <p:cNvCxnSpPr>
            <a:cxnSpLocks/>
          </p:cNvCxnSpPr>
          <p:nvPr/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D5344AA4-7389-E966-6EE6-0221A31030D0}"/>
              </a:ext>
            </a:extLst>
          </p:cNvPr>
          <p:cNvSpPr/>
          <p:nvPr/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BB986C-9F45-CD26-E55B-DEDB37147308}"/>
              </a:ext>
            </a:extLst>
          </p:cNvPr>
          <p:cNvSpPr txBox="1"/>
          <p:nvPr/>
        </p:nvSpPr>
        <p:spPr>
          <a:xfrm>
            <a:off x="3090963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2020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BCC1D6-6294-84D8-C1D1-737C5933D717}"/>
              </a:ext>
            </a:extLst>
          </p:cNvPr>
          <p:cNvSpPr txBox="1"/>
          <p:nvPr/>
        </p:nvSpPr>
        <p:spPr>
          <a:xfrm>
            <a:off x="1466946" y="1926108"/>
            <a:ext cx="4763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INVATARE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CONTINUA: TRAINING-URI CYBER SECURITY,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CTF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SIMULARI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DE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ATACURI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SI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CONTRACARAREA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LOR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C0667910-EEE6-8667-8182-572C22A4327A}"/>
              </a:ext>
            </a:extLst>
          </p:cNvPr>
          <p:cNvSpPr/>
          <p:nvPr/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BB0B9E3-EB68-0AA0-41E9-BA68A1374807}"/>
              </a:ext>
            </a:extLst>
          </p:cNvPr>
          <p:cNvSpPr/>
          <p:nvPr/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AEE1DC82-C5BB-2D65-6F36-384772FB8943}"/>
              </a:ext>
            </a:extLst>
          </p:cNvPr>
          <p:cNvSpPr/>
          <p:nvPr/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A546BAEB-B82A-64F3-E6E3-9AF659A6D204}"/>
              </a:ext>
            </a:extLst>
          </p:cNvPr>
          <p:cNvSpPr/>
          <p:nvPr/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39A2927-AA00-9EA8-86F8-47203A32ADE8}"/>
              </a:ext>
            </a:extLst>
          </p:cNvPr>
          <p:cNvCxnSpPr>
            <a:cxnSpLocks/>
          </p:cNvCxnSpPr>
          <p:nvPr/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CB807F7F-00E9-89BD-1B8F-CF58AF00B6DD}"/>
              </a:ext>
            </a:extLst>
          </p:cNvPr>
          <p:cNvSpPr/>
          <p:nvPr/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0987CB-5D65-B541-4F43-FA9D5A441E42}"/>
              </a:ext>
            </a:extLst>
          </p:cNvPr>
          <p:cNvSpPr txBox="1"/>
          <p:nvPr/>
        </p:nvSpPr>
        <p:spPr>
          <a:xfrm>
            <a:off x="5344396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DF498D9-9B6F-E0FF-E997-160F69C73126}"/>
              </a:ext>
            </a:extLst>
          </p:cNvPr>
          <p:cNvSpPr txBox="1"/>
          <p:nvPr/>
        </p:nvSpPr>
        <p:spPr>
          <a:xfrm>
            <a:off x="4761134" y="5652989"/>
            <a:ext cx="26697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PARTENERIAT SOPHOS - EDR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48FF73F1-D3A5-943D-E537-5BFB4C77E0BB}"/>
              </a:ext>
            </a:extLst>
          </p:cNvPr>
          <p:cNvSpPr/>
          <p:nvPr/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287F43A-28FF-4244-80E8-4528A0E17C00}"/>
              </a:ext>
            </a:extLst>
          </p:cNvPr>
          <p:cNvSpPr/>
          <p:nvPr/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id="{A9486ED1-DA0B-D26B-A205-690AB7D99B88}"/>
              </a:ext>
            </a:extLst>
          </p:cNvPr>
          <p:cNvSpPr/>
          <p:nvPr/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id="{07C69044-7BB5-95CB-DCB4-34ADCA84222E}"/>
              </a:ext>
            </a:extLst>
          </p:cNvPr>
          <p:cNvSpPr/>
          <p:nvPr/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5ADEF92-D9C0-F4B8-7892-C323C27B2F7E}"/>
              </a:ext>
            </a:extLst>
          </p:cNvPr>
          <p:cNvCxnSpPr>
            <a:cxnSpLocks/>
          </p:cNvCxnSpPr>
          <p:nvPr/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E92652EC-A2C9-5651-7AC6-E5648B2BE87A}"/>
              </a:ext>
            </a:extLst>
          </p:cNvPr>
          <p:cNvSpPr/>
          <p:nvPr/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C000F50-0C62-A6E1-D64D-601EF416049B}"/>
              </a:ext>
            </a:extLst>
          </p:cNvPr>
          <p:cNvSpPr txBox="1"/>
          <p:nvPr/>
        </p:nvSpPr>
        <p:spPr>
          <a:xfrm>
            <a:off x="7608145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2021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699125D-99FD-E88C-9A8C-D6DA4870018C}"/>
              </a:ext>
            </a:extLst>
          </p:cNvPr>
          <p:cNvSpPr txBox="1"/>
          <p:nvPr/>
        </p:nvSpPr>
        <p:spPr>
          <a:xfrm>
            <a:off x="6736997" y="1946170"/>
            <a:ext cx="34481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 SOLUTIE ANTI PHISHING CYBERFISH (ML based) SI O INTEGRAM IN PSA</a:t>
            </a: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84D37308-DD06-8B49-ED5B-3D00B3298424}"/>
              </a:ext>
            </a:extLst>
          </p:cNvPr>
          <p:cNvSpPr/>
          <p:nvPr/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2B0C38B-6A55-A696-9C69-083939CE95E7}"/>
              </a:ext>
            </a:extLst>
          </p:cNvPr>
          <p:cNvSpPr/>
          <p:nvPr/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id="{2E6FB985-1699-2A13-B426-E831123FE345}"/>
              </a:ext>
            </a:extLst>
          </p:cNvPr>
          <p:cNvSpPr/>
          <p:nvPr/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id="{8A439DC7-F2C2-3AD1-510E-2CD20A546051}"/>
              </a:ext>
            </a:extLst>
          </p:cNvPr>
          <p:cNvSpPr/>
          <p:nvPr/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C1CAA82-1514-8318-5552-117CF1DABF25}"/>
              </a:ext>
            </a:extLst>
          </p:cNvPr>
          <p:cNvCxnSpPr>
            <a:cxnSpLocks/>
          </p:cNvCxnSpPr>
          <p:nvPr/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59630459-53BA-164C-E7D2-4DDDF058517C}"/>
              </a:ext>
            </a:extLst>
          </p:cNvPr>
          <p:cNvSpPr/>
          <p:nvPr/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FD5DBAB-DEC5-9FB5-97BB-7C5543A2A337}"/>
              </a:ext>
            </a:extLst>
          </p:cNvPr>
          <p:cNvSpPr txBox="1"/>
          <p:nvPr/>
        </p:nvSpPr>
        <p:spPr>
          <a:xfrm>
            <a:off x="9846072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2021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8875170-7BAE-A085-CE3B-023F66ACE143}"/>
              </a:ext>
            </a:extLst>
          </p:cNvPr>
          <p:cNvSpPr txBox="1"/>
          <p:nvPr/>
        </p:nvSpPr>
        <p:spPr>
          <a:xfrm>
            <a:off x="8825419" y="5606823"/>
            <a:ext cx="3478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ANTI RANSOMWARE CU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IZOLARE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AUTOMATA A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TINTEI</a:t>
            </a:r>
            <a:endParaRPr lang="en-US" sz="1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2CBFA98-821B-919A-271A-7C5091337E55}"/>
              </a:ext>
            </a:extLst>
          </p:cNvPr>
          <p:cNvCxnSpPr>
            <a:cxnSpLocks/>
          </p:cNvCxnSpPr>
          <p:nvPr/>
        </p:nvCxnSpPr>
        <p:spPr>
          <a:xfrm>
            <a:off x="651657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B23FA2E-494E-6ACE-699D-2225025B0BB0}"/>
              </a:ext>
            </a:extLst>
          </p:cNvPr>
          <p:cNvCxnSpPr>
            <a:cxnSpLocks/>
          </p:cNvCxnSpPr>
          <p:nvPr/>
        </p:nvCxnSpPr>
        <p:spPr>
          <a:xfrm>
            <a:off x="5131605" y="6212376"/>
            <a:ext cx="2048865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814519A-18DE-54B4-DBE5-7D1885F35E93}"/>
              </a:ext>
            </a:extLst>
          </p:cNvPr>
          <p:cNvCxnSpPr>
            <a:cxnSpLocks/>
          </p:cNvCxnSpPr>
          <p:nvPr/>
        </p:nvCxnSpPr>
        <p:spPr>
          <a:xfrm>
            <a:off x="9655100" y="6212376"/>
            <a:ext cx="204886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B01E74B-371F-9845-A1BD-F367C53A20AC}"/>
              </a:ext>
            </a:extLst>
          </p:cNvPr>
          <p:cNvCxnSpPr>
            <a:cxnSpLocks/>
          </p:cNvCxnSpPr>
          <p:nvPr/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3282098-5B49-EA23-13FD-76101D6439D3}"/>
              </a:ext>
            </a:extLst>
          </p:cNvPr>
          <p:cNvCxnSpPr>
            <a:cxnSpLocks/>
          </p:cNvCxnSpPr>
          <p:nvPr/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0919B025-39FB-6755-1FBE-735B7A524E1F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11 ANI IN 5 MINUTE</a:t>
            </a:r>
          </a:p>
        </p:txBody>
      </p:sp>
      <p:pic>
        <p:nvPicPr>
          <p:cNvPr id="3" name="Picture 2" descr="A black and blue logo&#10;&#10;Description automatically generated">
            <a:extLst>
              <a:ext uri="{FF2B5EF4-FFF2-40B4-BE49-F238E27FC236}">
                <a16:creationId xmlns:a16="http://schemas.microsoft.com/office/drawing/2014/main" id="{94B9FB3E-4FA8-4A6F-905D-B9BCBF8B4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551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159ECA-1E02-5B64-E195-4BD7A40DA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55AAB59-B097-07AF-4043-FAB911A937E8}"/>
              </a:ext>
            </a:extLst>
          </p:cNvPr>
          <p:cNvCxnSpPr/>
          <p:nvPr/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1E0F682-3A2A-9892-2AC7-20B844E5B20D}"/>
              </a:ext>
            </a:extLst>
          </p:cNvPr>
          <p:cNvCxnSpPr/>
          <p:nvPr/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CB33375-338E-4CD4-54CC-CC96100D2363}"/>
              </a:ext>
            </a:extLst>
          </p:cNvPr>
          <p:cNvCxnSpPr>
            <a:cxnSpLocks/>
          </p:cNvCxnSpPr>
          <p:nvPr/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BD40736-86DA-D7F8-03A4-6160546EF4E0}"/>
              </a:ext>
            </a:extLst>
          </p:cNvPr>
          <p:cNvCxnSpPr/>
          <p:nvPr/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B52B9E-473C-2A49-B7B2-A6445AD134E5}"/>
              </a:ext>
            </a:extLst>
          </p:cNvPr>
          <p:cNvCxnSpPr/>
          <p:nvPr/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id="{5733BE9F-E139-1B8B-CA1D-259DFDBA9E95}"/>
              </a:ext>
            </a:extLst>
          </p:cNvPr>
          <p:cNvSpPr/>
          <p:nvPr/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6C9E41-1450-298B-2DF4-0B2029417033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0B905C5-3872-E694-E6A8-051C73CC4DDC}"/>
              </a:ext>
            </a:extLst>
          </p:cNvPr>
          <p:cNvSpPr/>
          <p:nvPr/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id="{EA9A827C-C2A4-61DA-0651-EE1B35E95E74}"/>
              </a:ext>
            </a:extLst>
          </p:cNvPr>
          <p:cNvSpPr/>
          <p:nvPr/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636918BD-8256-CDD0-DEB6-6C7558CFE38E}"/>
              </a:ext>
            </a:extLst>
          </p:cNvPr>
          <p:cNvSpPr/>
          <p:nvPr/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4FFC328-363B-CEA2-CACC-1C3D3779546A}"/>
              </a:ext>
            </a:extLst>
          </p:cNvPr>
          <p:cNvCxnSpPr>
            <a:cxnSpLocks/>
          </p:cNvCxnSpPr>
          <p:nvPr/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E78494A-5734-33BE-7F71-BAE6F4833F41}"/>
              </a:ext>
            </a:extLst>
          </p:cNvPr>
          <p:cNvSpPr/>
          <p:nvPr/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832CCF-D986-9CE2-2D5E-75A556932872}"/>
              </a:ext>
            </a:extLst>
          </p:cNvPr>
          <p:cNvSpPr txBox="1"/>
          <p:nvPr/>
        </p:nvSpPr>
        <p:spPr>
          <a:xfrm>
            <a:off x="852485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2023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80078E-1A58-F3FB-77B4-21BAE9FF4867}"/>
              </a:ext>
            </a:extLst>
          </p:cNvPr>
          <p:cNvSpPr txBox="1"/>
          <p:nvPr/>
        </p:nvSpPr>
        <p:spPr>
          <a:xfrm>
            <a:off x="354603" y="5694156"/>
            <a:ext cx="2367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CYRSIMA</a:t>
            </a:r>
            <a:endParaRPr lang="en-US" sz="1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7F577CD-2EEA-48B5-D992-E519E82E6152}"/>
              </a:ext>
            </a:extLst>
          </p:cNvPr>
          <p:cNvSpPr/>
          <p:nvPr/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D10A2C6-8EFD-BD1F-936F-5993172FF97A}"/>
              </a:ext>
            </a:extLst>
          </p:cNvPr>
          <p:cNvSpPr/>
          <p:nvPr/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id="{723C4566-F955-BD2F-CCF4-E2D9BAF10F1E}"/>
              </a:ext>
            </a:extLst>
          </p:cNvPr>
          <p:cNvSpPr/>
          <p:nvPr/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id="{950991D3-50CE-2C21-8AF5-C01746DE2444}"/>
              </a:ext>
            </a:extLst>
          </p:cNvPr>
          <p:cNvSpPr/>
          <p:nvPr/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DD7170-4E07-86DA-5DA5-FCDFD4981B46}"/>
              </a:ext>
            </a:extLst>
          </p:cNvPr>
          <p:cNvCxnSpPr>
            <a:cxnSpLocks/>
          </p:cNvCxnSpPr>
          <p:nvPr/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A6ECC299-4152-639F-50EA-E7775D44B500}"/>
              </a:ext>
            </a:extLst>
          </p:cNvPr>
          <p:cNvSpPr/>
          <p:nvPr/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303B383-E8CD-26E1-D567-8DCDC0434337}"/>
              </a:ext>
            </a:extLst>
          </p:cNvPr>
          <p:cNvSpPr txBox="1"/>
          <p:nvPr/>
        </p:nvSpPr>
        <p:spPr>
          <a:xfrm>
            <a:off x="3090963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2023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AF80D2-3174-6ACD-F591-42AEDE162C8A}"/>
              </a:ext>
            </a:extLst>
          </p:cNvPr>
          <p:cNvSpPr txBox="1"/>
          <p:nvPr/>
        </p:nvSpPr>
        <p:spPr>
          <a:xfrm>
            <a:off x="2700522" y="1926108"/>
            <a:ext cx="320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SaaS BACKUP &amp; DEFENSE PENTRU  Microsoft 365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3B121F4B-EE6C-9880-11B8-019654550151}"/>
              </a:ext>
            </a:extLst>
          </p:cNvPr>
          <p:cNvSpPr/>
          <p:nvPr/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6A2A7A0-00CA-0EAC-4197-BD79FECEB9B3}"/>
              </a:ext>
            </a:extLst>
          </p:cNvPr>
          <p:cNvSpPr/>
          <p:nvPr/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ABC50BEA-7D46-9BB8-0DA5-56191495659A}"/>
              </a:ext>
            </a:extLst>
          </p:cNvPr>
          <p:cNvSpPr/>
          <p:nvPr/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9D517D2F-EA5E-575D-FD47-907E6A3DFC42}"/>
              </a:ext>
            </a:extLst>
          </p:cNvPr>
          <p:cNvSpPr/>
          <p:nvPr/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4605878-25A8-02FF-31E9-4923A3F46C34}"/>
              </a:ext>
            </a:extLst>
          </p:cNvPr>
          <p:cNvCxnSpPr>
            <a:cxnSpLocks/>
          </p:cNvCxnSpPr>
          <p:nvPr/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2E268F9E-7D15-ABDF-4AB7-FC35CFB22051}"/>
              </a:ext>
            </a:extLst>
          </p:cNvPr>
          <p:cNvSpPr/>
          <p:nvPr/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51424CF-5320-DD2F-8E14-CA72067F076C}"/>
              </a:ext>
            </a:extLst>
          </p:cNvPr>
          <p:cNvSpPr txBox="1"/>
          <p:nvPr/>
        </p:nvSpPr>
        <p:spPr>
          <a:xfrm>
            <a:off x="5344396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2024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5942ED-3E7C-9C1A-EFBA-60F484E5F5E6}"/>
              </a:ext>
            </a:extLst>
          </p:cNvPr>
          <p:cNvSpPr txBox="1"/>
          <p:nvPr/>
        </p:nvSpPr>
        <p:spPr>
          <a:xfrm>
            <a:off x="4733963" y="5602985"/>
            <a:ext cx="272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IMPLEMENTAM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BCDR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PENTRU MICROSOFT AZURE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E1485893-1FA1-7B1D-4E23-EFD3D5844385}"/>
              </a:ext>
            </a:extLst>
          </p:cNvPr>
          <p:cNvSpPr/>
          <p:nvPr/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4A273E2-38A9-D9CA-4E1C-3B9B8660973C}"/>
              </a:ext>
            </a:extLst>
          </p:cNvPr>
          <p:cNvSpPr/>
          <p:nvPr/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id="{DF06EEF9-BD19-A825-22A0-25E3D80ADEA6}"/>
              </a:ext>
            </a:extLst>
          </p:cNvPr>
          <p:cNvSpPr/>
          <p:nvPr/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id="{7C12BE8A-FFE4-A727-4C9E-A016A505F27D}"/>
              </a:ext>
            </a:extLst>
          </p:cNvPr>
          <p:cNvSpPr/>
          <p:nvPr/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A2EBE1F-AD23-DD30-C3DC-AB1B2883E590}"/>
              </a:ext>
            </a:extLst>
          </p:cNvPr>
          <p:cNvCxnSpPr>
            <a:cxnSpLocks/>
          </p:cNvCxnSpPr>
          <p:nvPr/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0088AA99-68BE-E5A0-11C3-F1DD3FF5FDB0}"/>
              </a:ext>
            </a:extLst>
          </p:cNvPr>
          <p:cNvSpPr/>
          <p:nvPr/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D42D74-F89A-A778-64EC-AFBE99ED2A0D}"/>
              </a:ext>
            </a:extLst>
          </p:cNvPr>
          <p:cNvSpPr txBox="1"/>
          <p:nvPr/>
        </p:nvSpPr>
        <p:spPr>
          <a:xfrm>
            <a:off x="7608145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2024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923517-934D-DA82-83F8-98688AE4487B}"/>
              </a:ext>
            </a:extLst>
          </p:cNvPr>
          <p:cNvSpPr txBox="1"/>
          <p:nvPr/>
        </p:nvSpPr>
        <p:spPr>
          <a:xfrm>
            <a:off x="7147140" y="1932515"/>
            <a:ext cx="2437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PLATFORMA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CYBER THREAT INTELLIGENCE</a:t>
            </a: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9A325382-90A5-2D9D-0A39-979477221A73}"/>
              </a:ext>
            </a:extLst>
          </p:cNvPr>
          <p:cNvSpPr/>
          <p:nvPr/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1E6EB90-F273-FA11-3CCC-3C7422986933}"/>
              </a:ext>
            </a:extLst>
          </p:cNvPr>
          <p:cNvSpPr/>
          <p:nvPr/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id="{05C12276-8DE9-7807-7340-0D2A7E456BEB}"/>
              </a:ext>
            </a:extLst>
          </p:cNvPr>
          <p:cNvSpPr/>
          <p:nvPr/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id="{C968405E-D6F2-59A1-6EDF-42D7BD0D2D22}"/>
              </a:ext>
            </a:extLst>
          </p:cNvPr>
          <p:cNvSpPr/>
          <p:nvPr/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DDF9144-83B2-957C-7E02-ACB5BCAD1472}"/>
              </a:ext>
            </a:extLst>
          </p:cNvPr>
          <p:cNvCxnSpPr>
            <a:cxnSpLocks/>
          </p:cNvCxnSpPr>
          <p:nvPr/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997C5FCA-4DEB-88A8-54D1-FEC6C573A490}"/>
              </a:ext>
            </a:extLst>
          </p:cNvPr>
          <p:cNvSpPr/>
          <p:nvPr/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28B49AA-D1A9-F848-00F8-B13425DB5C9B}"/>
              </a:ext>
            </a:extLst>
          </p:cNvPr>
          <p:cNvSpPr txBox="1"/>
          <p:nvPr/>
        </p:nvSpPr>
        <p:spPr>
          <a:xfrm>
            <a:off x="9846072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2024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39EF2CC-A791-2F2C-5948-ADDE1C307F5E}"/>
              </a:ext>
            </a:extLst>
          </p:cNvPr>
          <p:cNvSpPr txBox="1"/>
          <p:nvPr/>
        </p:nvSpPr>
        <p:spPr>
          <a:xfrm>
            <a:off x="9123531" y="5602985"/>
            <a:ext cx="306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ACTIVE CYBER DEFENSE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A60BB4D-8C33-8079-41F8-4879798E8B26}"/>
              </a:ext>
            </a:extLst>
          </p:cNvPr>
          <p:cNvCxnSpPr>
            <a:cxnSpLocks/>
          </p:cNvCxnSpPr>
          <p:nvPr/>
        </p:nvCxnSpPr>
        <p:spPr>
          <a:xfrm>
            <a:off x="418578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10A0877-2F60-0430-2782-98BA1E64D376}"/>
              </a:ext>
            </a:extLst>
          </p:cNvPr>
          <p:cNvCxnSpPr>
            <a:cxnSpLocks/>
          </p:cNvCxnSpPr>
          <p:nvPr/>
        </p:nvCxnSpPr>
        <p:spPr>
          <a:xfrm>
            <a:off x="5131605" y="6212376"/>
            <a:ext cx="2048865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1459D5B-4B3D-5268-C79F-A7D27F20E232}"/>
              </a:ext>
            </a:extLst>
          </p:cNvPr>
          <p:cNvCxnSpPr>
            <a:cxnSpLocks/>
          </p:cNvCxnSpPr>
          <p:nvPr/>
        </p:nvCxnSpPr>
        <p:spPr>
          <a:xfrm>
            <a:off x="9655100" y="6212376"/>
            <a:ext cx="204886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A560DE7-2E29-294E-493E-33EF32E832AF}"/>
              </a:ext>
            </a:extLst>
          </p:cNvPr>
          <p:cNvCxnSpPr>
            <a:cxnSpLocks/>
          </p:cNvCxnSpPr>
          <p:nvPr/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C7911C0-E063-4733-4B05-99C4E7CBB53C}"/>
              </a:ext>
            </a:extLst>
          </p:cNvPr>
          <p:cNvCxnSpPr>
            <a:cxnSpLocks/>
          </p:cNvCxnSpPr>
          <p:nvPr/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2F561D27-3E27-7D64-B369-61F41AA0CE17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11 ANI IN 5 MINUTE</a:t>
            </a:r>
          </a:p>
        </p:txBody>
      </p:sp>
      <p:pic>
        <p:nvPicPr>
          <p:cNvPr id="3" name="Picture 2" descr="A black and blue logo&#10;&#10;Description automatically generated">
            <a:extLst>
              <a:ext uri="{FF2B5EF4-FFF2-40B4-BE49-F238E27FC236}">
                <a16:creationId xmlns:a16="http://schemas.microsoft.com/office/drawing/2014/main" id="{A7B8B4BD-4B41-E021-1023-68C04AE95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5155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985C1-C4F2-C350-E5CD-79F62D33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3E71542-5CBF-2E6C-CEC3-A908058AF90C}"/>
              </a:ext>
            </a:extLst>
          </p:cNvPr>
          <p:cNvCxnSpPr/>
          <p:nvPr/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B6B791D-37F3-B49F-D3C2-F2E4FCFDAE1B}"/>
              </a:ext>
            </a:extLst>
          </p:cNvPr>
          <p:cNvCxnSpPr/>
          <p:nvPr/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0FA29E6-8857-2B74-9FC4-4B3F4C444A0E}"/>
              </a:ext>
            </a:extLst>
          </p:cNvPr>
          <p:cNvCxnSpPr>
            <a:cxnSpLocks/>
          </p:cNvCxnSpPr>
          <p:nvPr/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ECF6668-88E3-FEE0-9F68-F7FED71D138A}"/>
              </a:ext>
            </a:extLst>
          </p:cNvPr>
          <p:cNvCxnSpPr/>
          <p:nvPr/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F43646-0FBD-BE90-0975-9A8C5AA5A67B}"/>
              </a:ext>
            </a:extLst>
          </p:cNvPr>
          <p:cNvCxnSpPr/>
          <p:nvPr/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id="{A8FD008F-C480-65AE-7928-09C66BD7D9A1}"/>
              </a:ext>
            </a:extLst>
          </p:cNvPr>
          <p:cNvSpPr/>
          <p:nvPr/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6EFFAE3-1F66-4377-30C3-F8D4353EBAFC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8B2B2341-D357-D795-F8A6-9366400B9E67}"/>
              </a:ext>
            </a:extLst>
          </p:cNvPr>
          <p:cNvSpPr/>
          <p:nvPr/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id="{5B1BC953-4639-D3D4-1064-94EC8DDC9BBC}"/>
              </a:ext>
            </a:extLst>
          </p:cNvPr>
          <p:cNvSpPr/>
          <p:nvPr/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C1657310-58BC-B5AD-BDF5-23DA142D63E6}"/>
              </a:ext>
            </a:extLst>
          </p:cNvPr>
          <p:cNvSpPr/>
          <p:nvPr/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721225-9546-12F9-5C85-0E46E43BD77D}"/>
              </a:ext>
            </a:extLst>
          </p:cNvPr>
          <p:cNvCxnSpPr>
            <a:cxnSpLocks/>
          </p:cNvCxnSpPr>
          <p:nvPr/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E201D445-922A-A7AE-7578-6DA05A695AEA}"/>
              </a:ext>
            </a:extLst>
          </p:cNvPr>
          <p:cNvSpPr/>
          <p:nvPr/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0A9290-F292-4CA7-32FD-2F2BF9C244AE}"/>
              </a:ext>
            </a:extLst>
          </p:cNvPr>
          <p:cNvSpPr txBox="1"/>
          <p:nvPr/>
        </p:nvSpPr>
        <p:spPr>
          <a:xfrm>
            <a:off x="852485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289240-77E4-34CC-BB96-3864289CC460}"/>
              </a:ext>
            </a:extLst>
          </p:cNvPr>
          <p:cNvSpPr txBox="1"/>
          <p:nvPr/>
        </p:nvSpPr>
        <p:spPr>
          <a:xfrm>
            <a:off x="117447" y="5689156"/>
            <a:ext cx="2861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IANUARIE  – IMPLEMENTAM NOUA SOLUTIE DE RMM &amp; PSA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BC34E715-1487-E5C9-60E5-8AE725B36B35}"/>
              </a:ext>
            </a:extLst>
          </p:cNvPr>
          <p:cNvSpPr/>
          <p:nvPr/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D7BE01-C9BD-D5DF-0F49-1DBD5147E2F2}"/>
              </a:ext>
            </a:extLst>
          </p:cNvPr>
          <p:cNvSpPr/>
          <p:nvPr/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id="{223B1729-C6B7-B77D-45D6-DB9F426BBBCC}"/>
              </a:ext>
            </a:extLst>
          </p:cNvPr>
          <p:cNvSpPr/>
          <p:nvPr/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id="{D058D6EC-F8F6-BBDE-291D-9185DFB757CD}"/>
              </a:ext>
            </a:extLst>
          </p:cNvPr>
          <p:cNvSpPr/>
          <p:nvPr/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BBAA950-3081-8613-66BA-4DAF8ECE9C0D}"/>
              </a:ext>
            </a:extLst>
          </p:cNvPr>
          <p:cNvCxnSpPr>
            <a:cxnSpLocks/>
          </p:cNvCxnSpPr>
          <p:nvPr/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A2324BF-3CD6-AACF-0635-3FDB66020FD5}"/>
              </a:ext>
            </a:extLst>
          </p:cNvPr>
          <p:cNvSpPr/>
          <p:nvPr/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EECB5B-74F5-D6DF-9975-4F469BD25AA1}"/>
              </a:ext>
            </a:extLst>
          </p:cNvPr>
          <p:cNvSpPr txBox="1"/>
          <p:nvPr/>
        </p:nvSpPr>
        <p:spPr>
          <a:xfrm>
            <a:off x="3090963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3F53E0-B63A-1915-E1CA-DDD6C4F82B92}"/>
              </a:ext>
            </a:extLst>
          </p:cNvPr>
          <p:cNvSpPr txBox="1"/>
          <p:nvPr/>
        </p:nvSpPr>
        <p:spPr>
          <a:xfrm>
            <a:off x="2248134" y="1910456"/>
            <a:ext cx="320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MARTIE – CENTRU DE TRAINING CYBERSECURITY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9961F734-4951-F471-CEF7-67137E414904}"/>
              </a:ext>
            </a:extLst>
          </p:cNvPr>
          <p:cNvSpPr/>
          <p:nvPr/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FCFA405-48F4-AD55-1898-958368DAA2B9}"/>
              </a:ext>
            </a:extLst>
          </p:cNvPr>
          <p:cNvSpPr/>
          <p:nvPr/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1E04B6C5-D50E-0B21-A820-8BD1943BBAF1}"/>
              </a:ext>
            </a:extLst>
          </p:cNvPr>
          <p:cNvSpPr/>
          <p:nvPr/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9B9321AD-19A0-673B-2ADF-46B0EB20737B}"/>
              </a:ext>
            </a:extLst>
          </p:cNvPr>
          <p:cNvSpPr/>
          <p:nvPr/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238C49E-1A4C-0F43-2212-7992C7EFA7EC}"/>
              </a:ext>
            </a:extLst>
          </p:cNvPr>
          <p:cNvCxnSpPr>
            <a:cxnSpLocks/>
          </p:cNvCxnSpPr>
          <p:nvPr/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AE33E15-6C22-468F-8A84-EA91EF25CCD6}"/>
              </a:ext>
            </a:extLst>
          </p:cNvPr>
          <p:cNvSpPr/>
          <p:nvPr/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146042C-8D1D-5559-1DCB-35C19D7C771F}"/>
              </a:ext>
            </a:extLst>
          </p:cNvPr>
          <p:cNvSpPr txBox="1"/>
          <p:nvPr/>
        </p:nvSpPr>
        <p:spPr>
          <a:xfrm>
            <a:off x="5344396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33E1D76-5EC1-A6A5-1351-A68A06A91831}"/>
              </a:ext>
            </a:extLst>
          </p:cNvPr>
          <p:cNvSpPr txBox="1"/>
          <p:nvPr/>
        </p:nvSpPr>
        <p:spPr>
          <a:xfrm>
            <a:off x="4733963" y="5602985"/>
            <a:ext cx="272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SEPTEMBRIE – PARTENERIAT </a:t>
            </a:r>
          </a:p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PUSH SECURIY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29DB7D9D-31AF-2126-2E7F-86609D42B26F}"/>
              </a:ext>
            </a:extLst>
          </p:cNvPr>
          <p:cNvSpPr/>
          <p:nvPr/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5A832D4-612D-F9D1-0A02-1F41389E66F5}"/>
              </a:ext>
            </a:extLst>
          </p:cNvPr>
          <p:cNvSpPr/>
          <p:nvPr/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id="{88009108-1A97-6DB7-DA1B-29D4AD80BC0D}"/>
              </a:ext>
            </a:extLst>
          </p:cNvPr>
          <p:cNvSpPr/>
          <p:nvPr/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id="{8C8BF35A-6C6F-91ED-2D30-0D53ED4E99E4}"/>
              </a:ext>
            </a:extLst>
          </p:cNvPr>
          <p:cNvSpPr/>
          <p:nvPr/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446CE06-2EDC-A2ED-2064-F8E839B426E7}"/>
              </a:ext>
            </a:extLst>
          </p:cNvPr>
          <p:cNvCxnSpPr>
            <a:cxnSpLocks/>
          </p:cNvCxnSpPr>
          <p:nvPr/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E6960BAB-95B9-52B5-616A-6E6EB60C54F5}"/>
              </a:ext>
            </a:extLst>
          </p:cNvPr>
          <p:cNvSpPr/>
          <p:nvPr/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759B877-30AD-AC83-AD77-243F9EE03DC9}"/>
              </a:ext>
            </a:extLst>
          </p:cNvPr>
          <p:cNvSpPr txBox="1"/>
          <p:nvPr/>
        </p:nvSpPr>
        <p:spPr>
          <a:xfrm>
            <a:off x="7608145" y="4382611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130EAA-72D4-9E89-6110-EB86B4E2485E}"/>
              </a:ext>
            </a:extLst>
          </p:cNvPr>
          <p:cNvSpPr txBox="1"/>
          <p:nvPr/>
        </p:nvSpPr>
        <p:spPr>
          <a:xfrm>
            <a:off x="7147140" y="1932515"/>
            <a:ext cx="2437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SEPTEMBRIE – PARTENERIAT WITHSECURE EDR</a:t>
            </a: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DD48317F-E3D1-0807-B48C-F4557BC65CB1}"/>
              </a:ext>
            </a:extLst>
          </p:cNvPr>
          <p:cNvSpPr/>
          <p:nvPr/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4DE7FEE-6462-FC45-CFAA-0AEF5082966E}"/>
              </a:ext>
            </a:extLst>
          </p:cNvPr>
          <p:cNvSpPr/>
          <p:nvPr/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id="{7D44A629-CCB6-98CE-F1E4-08F7437C32F2}"/>
              </a:ext>
            </a:extLst>
          </p:cNvPr>
          <p:cNvSpPr/>
          <p:nvPr/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id="{ADED73DA-A1C5-7173-0644-E5DF6736FF9F}"/>
              </a:ext>
            </a:extLst>
          </p:cNvPr>
          <p:cNvSpPr/>
          <p:nvPr/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33E3A4E-3E4F-9988-1810-0AC0553D24C9}"/>
              </a:ext>
            </a:extLst>
          </p:cNvPr>
          <p:cNvCxnSpPr>
            <a:cxnSpLocks/>
          </p:cNvCxnSpPr>
          <p:nvPr/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5AD812CA-5ECE-57F8-DC5D-9063355D9C05}"/>
              </a:ext>
            </a:extLst>
          </p:cNvPr>
          <p:cNvSpPr/>
          <p:nvPr/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E056FF7-2BBC-1F28-2B86-CF22514E320C}"/>
              </a:ext>
            </a:extLst>
          </p:cNvPr>
          <p:cNvSpPr txBox="1"/>
          <p:nvPr/>
        </p:nvSpPr>
        <p:spPr>
          <a:xfrm>
            <a:off x="9846072" y="2961830"/>
            <a:ext cx="151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AC60D08-D31C-3A16-6576-74F9DAC6ABBD}"/>
              </a:ext>
            </a:extLst>
          </p:cNvPr>
          <p:cNvSpPr txBox="1"/>
          <p:nvPr/>
        </p:nvSpPr>
        <p:spPr>
          <a:xfrm>
            <a:off x="9655100" y="5659331"/>
            <a:ext cx="1939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DECEMBRIE - TBA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52A709D-7918-79F9-B0F8-988F32D8EBFB}"/>
              </a:ext>
            </a:extLst>
          </p:cNvPr>
          <p:cNvCxnSpPr>
            <a:cxnSpLocks/>
          </p:cNvCxnSpPr>
          <p:nvPr/>
        </p:nvCxnSpPr>
        <p:spPr>
          <a:xfrm>
            <a:off x="418578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7A9D798-54D9-F9C4-3B10-B4F9EEA06E4A}"/>
              </a:ext>
            </a:extLst>
          </p:cNvPr>
          <p:cNvCxnSpPr>
            <a:cxnSpLocks/>
          </p:cNvCxnSpPr>
          <p:nvPr/>
        </p:nvCxnSpPr>
        <p:spPr>
          <a:xfrm>
            <a:off x="5131605" y="6212376"/>
            <a:ext cx="2048865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EF4F3F6-189F-03DC-E9A9-1C23C2C018EF}"/>
              </a:ext>
            </a:extLst>
          </p:cNvPr>
          <p:cNvCxnSpPr>
            <a:cxnSpLocks/>
          </p:cNvCxnSpPr>
          <p:nvPr/>
        </p:nvCxnSpPr>
        <p:spPr>
          <a:xfrm>
            <a:off x="9655100" y="6212376"/>
            <a:ext cx="204886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F5AB16B-2D1A-36C5-B05A-2A2D8AD040FC}"/>
              </a:ext>
            </a:extLst>
          </p:cNvPr>
          <p:cNvCxnSpPr>
            <a:cxnSpLocks/>
          </p:cNvCxnSpPr>
          <p:nvPr/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8FC6A18-050B-0FA6-7A7D-2A494BE40668}"/>
              </a:ext>
            </a:extLst>
          </p:cNvPr>
          <p:cNvCxnSpPr>
            <a:cxnSpLocks/>
          </p:cNvCxnSpPr>
          <p:nvPr/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715FC5B2-BD97-770D-FDA1-AB08C2E70E5F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11 ANI IN 5 MINUTE</a:t>
            </a:r>
          </a:p>
        </p:txBody>
      </p:sp>
      <p:pic>
        <p:nvPicPr>
          <p:cNvPr id="3" name="Picture 2" descr="A black and blue logo&#10;&#10;Description automatically generated">
            <a:extLst>
              <a:ext uri="{FF2B5EF4-FFF2-40B4-BE49-F238E27FC236}">
                <a16:creationId xmlns:a16="http://schemas.microsoft.com/office/drawing/2014/main" id="{10C0391D-31B1-76A1-946E-5817551C0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633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18F92C-669C-0C76-043C-EAD9A23A5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8D9C76-DB21-89E6-DD4D-807D80BBF576}"/>
              </a:ext>
            </a:extLst>
          </p:cNvPr>
          <p:cNvSpPr txBox="1"/>
          <p:nvPr/>
        </p:nvSpPr>
        <p:spPr>
          <a:xfrm>
            <a:off x="6185847" y="1085185"/>
            <a:ext cx="5909093" cy="3370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anose="020B0602020104020603" pitchFamily="34" charset="0"/>
                <a:ea typeface="Roboto" panose="02000000000000000000" pitchFamily="2" charset="0"/>
              </a:rPr>
              <a:t>ECOSISTEMUL</a:t>
            </a:r>
            <a:r>
              <a:rPr lang="en-US" sz="2400" b="1" dirty="0">
                <a:latin typeface="Tw Cen MT" panose="020B0602020104020603" pitchFamily="34" charset="0"/>
                <a:ea typeface="Roboto" panose="02000000000000000000" pitchFamily="2" charset="0"/>
              </a:rPr>
              <a:t> </a:t>
            </a:r>
            <a:r>
              <a:rPr lang="en-US" sz="2400" b="1" dirty="0" err="1">
                <a:latin typeface="Tw Cen MT" panose="020B0602020104020603" pitchFamily="34" charset="0"/>
                <a:ea typeface="Roboto" panose="02000000000000000000" pitchFamily="2" charset="0"/>
              </a:rPr>
              <a:t>NOSTRU</a:t>
            </a:r>
            <a:r>
              <a:rPr lang="en-US" sz="2400" b="1" dirty="0">
                <a:latin typeface="Tw Cen MT" panose="020B0602020104020603" pitchFamily="34" charset="0"/>
                <a:ea typeface="Roboto" panose="02000000000000000000" pitchFamily="2" charset="0"/>
              </a:rPr>
              <a:t> DE SECURITATE</a:t>
            </a:r>
          </a:p>
          <a:p>
            <a:endParaRPr lang="en-US" sz="2400" b="1" dirty="0">
              <a:latin typeface="Century Gothic" panose="020B0502020202020204" pitchFamily="34" charset="0"/>
              <a:ea typeface="Roboto" panose="02000000000000000000" pitchFamily="2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Ecosistemul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nostru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bazează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principii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fundamentale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„Believe, but research” 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Ne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construim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relațiile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încredere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întotdeauna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validăm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verificăm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constant toate datele.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„Dance like no one is watching, encrypt like everyone is watching” 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Ne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asigurăm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că orice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informație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critică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protejată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indiferent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scenariul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care ne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aflăm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C6C1D1-FDA5-38E2-3A6E-34F2BD3E5EF2}"/>
              </a:ext>
            </a:extLst>
          </p:cNvPr>
          <p:cNvCxnSpPr/>
          <p:nvPr/>
        </p:nvCxnSpPr>
        <p:spPr>
          <a:xfrm>
            <a:off x="6096000" y="1345719"/>
            <a:ext cx="0" cy="4494362"/>
          </a:xfrm>
          <a:prstGeom prst="line">
            <a:avLst/>
          </a:prstGeom>
          <a:ln>
            <a:solidFill>
              <a:srgbClr val="2CB6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and blue logo&#10;&#10;Description automatically generated">
            <a:extLst>
              <a:ext uri="{FF2B5EF4-FFF2-40B4-BE49-F238E27FC236}">
                <a16:creationId xmlns:a16="http://schemas.microsoft.com/office/drawing/2014/main" id="{A437DCB1-22A0-B5DC-445A-1EBEE2528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99" y="2328040"/>
            <a:ext cx="4259178" cy="1584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2DC54B-3C9D-C30F-D7B0-A7A267EF1998}"/>
              </a:ext>
            </a:extLst>
          </p:cNvPr>
          <p:cNvSpPr txBox="1"/>
          <p:nvPr/>
        </p:nvSpPr>
        <p:spPr>
          <a:xfrm>
            <a:off x="762000" y="3913016"/>
            <a:ext cx="45691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73145"/>
                </a:solidFill>
                <a:latin typeface="Century Gothic" panose="020B0502020202020204" pitchFamily="34" charset="0"/>
              </a:rPr>
              <a:t>we watch, even in the dark ®</a:t>
            </a:r>
          </a:p>
        </p:txBody>
      </p:sp>
    </p:spTree>
    <p:extLst>
      <p:ext uri="{BB962C8B-B14F-4D97-AF65-F5344CB8AC3E}">
        <p14:creationId xmlns:p14="http://schemas.microsoft.com/office/powerpoint/2010/main" val="28116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A78EF6-1C71-DA3A-1260-514A8E334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106BCA3-1560-C2E3-ABBC-B3C18E9FC8AB}"/>
              </a:ext>
            </a:extLst>
          </p:cNvPr>
          <p:cNvCxnSpPr>
            <a:cxnSpLocks/>
          </p:cNvCxnSpPr>
          <p:nvPr/>
        </p:nvCxnSpPr>
        <p:spPr>
          <a:xfrm>
            <a:off x="6096000" y="2255160"/>
            <a:ext cx="0" cy="4085255"/>
          </a:xfrm>
          <a:prstGeom prst="line">
            <a:avLst/>
          </a:prstGeom>
          <a:ln>
            <a:solidFill>
              <a:srgbClr val="2CB6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D584B33-F9A4-A7BD-FE80-4C4F6FE1D32B}"/>
              </a:ext>
            </a:extLst>
          </p:cNvPr>
          <p:cNvSpPr txBox="1"/>
          <p:nvPr/>
        </p:nvSpPr>
        <p:spPr>
          <a:xfrm>
            <a:off x="1083663" y="992417"/>
            <a:ext cx="10024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ECOSISTEMUL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NOSTRU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SECURITATE — UN SCUT COMPLEX ȘI </a:t>
            </a:r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CONTINUU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w Cen MT" panose="020B0602020104020603" pitchFamily="34" charset="0"/>
            </a:endParaRPr>
          </a:p>
        </p:txBody>
      </p:sp>
      <p:pic>
        <p:nvPicPr>
          <p:cNvPr id="10" name="Picture 9" descr="A black and blue logo&#10;&#10;Description automatically generated">
            <a:extLst>
              <a:ext uri="{FF2B5EF4-FFF2-40B4-BE49-F238E27FC236}">
                <a16:creationId xmlns:a16="http://schemas.microsoft.com/office/drawing/2014/main" id="{BF8BCA65-E1F8-86A1-7554-39B5B5DCE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23E8F59-D511-4EE5-A5FC-84302F1C39C9}"/>
              </a:ext>
            </a:extLst>
          </p:cNvPr>
          <p:cNvSpPr txBox="1"/>
          <p:nvPr/>
        </p:nvSpPr>
        <p:spPr>
          <a:xfrm>
            <a:off x="274224" y="3498027"/>
            <a:ext cx="6001107" cy="1134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Gândiți-vă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ecosistemul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nostru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ca la un organism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viu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construit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tehnologie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alimentat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expertiză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inteligență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Fiecare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componentă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contribuie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 un scut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continuu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menit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să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vă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ofere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nu doar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protecție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ci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siguranța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că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afacerea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dvs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poate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inova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prospera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643A55-642C-C37A-0276-FFB2C489B3F3}"/>
              </a:ext>
            </a:extLst>
          </p:cNvPr>
          <p:cNvSpPr txBox="1"/>
          <p:nvPr/>
        </p:nvSpPr>
        <p:spPr>
          <a:xfrm>
            <a:off x="6189454" y="2109219"/>
            <a:ext cx="5909093" cy="418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ea typeface="Roboto" panose="02000000000000000000" pitchFamily="2" charset="0"/>
              </a:rPr>
              <a:t>Principalii</a:t>
            </a:r>
            <a:r>
              <a:rPr lang="en-US" b="1" dirty="0">
                <a:ea typeface="Roboto" panose="02000000000000000000" pitchFamily="2" charset="0"/>
              </a:rPr>
              <a:t> </a:t>
            </a:r>
            <a:r>
              <a:rPr lang="en-US" b="1" dirty="0" err="1">
                <a:ea typeface="Roboto" panose="02000000000000000000" pitchFamily="2" charset="0"/>
              </a:rPr>
              <a:t>pioni</a:t>
            </a:r>
            <a:r>
              <a:rPr lang="en-US" b="1" dirty="0">
                <a:ea typeface="Roboto" panose="02000000000000000000" pitchFamily="2" charset="0"/>
              </a:rPr>
              <a:t>:</a:t>
            </a:r>
          </a:p>
          <a:p>
            <a:endParaRPr lang="en-US" sz="2400" b="1" dirty="0">
              <a:latin typeface="Century Gothic" panose="020B0502020202020204" pitchFamily="34" charset="0"/>
              <a:ea typeface="Roboto" panose="02000000000000000000" pitchFamily="2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Monitorizare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management de la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distanta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(RMM) cu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monitorizare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24/7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Unified Security Gateways</a:t>
            </a:r>
            <a:endParaRPr lang="en-US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EDR (Endpoint Detection and Response)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Continuitatea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afacerii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recuperarea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dezastru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BCDR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Managementul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riscului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cibernetic</a:t>
            </a:r>
            <a:endParaRPr lang="en-US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Anti-Phishing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Dark Web Monitoring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Threat Intelligence</a:t>
            </a:r>
            <a:endParaRPr lang="en-US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Active Cyber Defense &amp; Cyber Deception</a:t>
            </a:r>
          </a:p>
        </p:txBody>
      </p:sp>
    </p:spTree>
    <p:extLst>
      <p:ext uri="{BB962C8B-B14F-4D97-AF65-F5344CB8AC3E}">
        <p14:creationId xmlns:p14="http://schemas.microsoft.com/office/powerpoint/2010/main" val="332651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B498AA-20E3-CD91-BD38-17131D3F0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AEAB092-AC2D-F457-016B-94114ABB19A7}"/>
              </a:ext>
            </a:extLst>
          </p:cNvPr>
          <p:cNvSpPr txBox="1"/>
          <p:nvPr/>
        </p:nvSpPr>
        <p:spPr>
          <a:xfrm>
            <a:off x="1083663" y="1001448"/>
            <a:ext cx="10024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ECOSISTEMUL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NOSTRU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SECURITATE — UN SCUT COMPLEX ȘI </a:t>
            </a:r>
            <a:r>
              <a:rPr lang="en-US" sz="2400" b="1" dirty="0" err="1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CONTINUU</a:t>
            </a:r>
            <a:r>
              <a:rPr lang="en-US" sz="2400" b="1" dirty="0"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w Cen MT" panose="020B0602020104020603" pitchFamily="34" charset="0"/>
            </a:endParaRPr>
          </a:p>
        </p:txBody>
      </p:sp>
      <p:pic>
        <p:nvPicPr>
          <p:cNvPr id="13" name="Picture 12" descr="A black and blue logo&#10;&#10;Description automatically generated">
            <a:extLst>
              <a:ext uri="{FF2B5EF4-FFF2-40B4-BE49-F238E27FC236}">
                <a16:creationId xmlns:a16="http://schemas.microsoft.com/office/drawing/2014/main" id="{EF5B3C5D-9944-EB09-93C2-265CFC976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31812"/>
            <a:ext cx="1186894" cy="47000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885E40-2336-7B3A-57C3-75BCFC96B809}"/>
              </a:ext>
            </a:extLst>
          </p:cNvPr>
          <p:cNvCxnSpPr>
            <a:cxnSpLocks/>
          </p:cNvCxnSpPr>
          <p:nvPr/>
        </p:nvCxnSpPr>
        <p:spPr>
          <a:xfrm>
            <a:off x="6096000" y="2255160"/>
            <a:ext cx="0" cy="3881887"/>
          </a:xfrm>
          <a:prstGeom prst="line">
            <a:avLst/>
          </a:prstGeom>
          <a:ln>
            <a:solidFill>
              <a:srgbClr val="2CB6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51C66A5-810B-E735-50BD-A115DCC1E4D7}"/>
              </a:ext>
            </a:extLst>
          </p:cNvPr>
          <p:cNvSpPr txBox="1"/>
          <p:nvPr/>
        </p:nvSpPr>
        <p:spPr>
          <a:xfrm>
            <a:off x="6515821" y="3033919"/>
            <a:ext cx="5098209" cy="235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Fiecare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aceste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lucrează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împreună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pentru a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oferi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protecție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continuitate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vizibilitate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toate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zonele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sensibile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infrastructurii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dvs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Tehnologia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noastră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orientată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singur</a:t>
            </a:r>
            <a:r>
              <a:rPr lang="en-US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scop: 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să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prevenim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riscurile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să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detectăm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amenințările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să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asigurăm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reziliența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afacerii</a:t>
            </a:r>
            <a:r>
              <a:rPr lang="en-US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5" name="Picture 14" descr="A computer hacker sitting at a desk&#10;&#10;Description automatically generated">
            <a:extLst>
              <a:ext uri="{FF2B5EF4-FFF2-40B4-BE49-F238E27FC236}">
                <a16:creationId xmlns:a16="http://schemas.microsoft.com/office/drawing/2014/main" id="{5F559005-30C5-9651-6387-1CB1D6F5A7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70" y="3118205"/>
            <a:ext cx="4971926" cy="21557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5495F2-8713-54EA-3DD5-DAE8FECEBFEF}"/>
              </a:ext>
            </a:extLst>
          </p:cNvPr>
          <p:cNvSpPr txBox="1"/>
          <p:nvPr/>
        </p:nvSpPr>
        <p:spPr>
          <a:xfrm>
            <a:off x="577970" y="5274001"/>
            <a:ext cx="31658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Century Gothic" panose="020B0502020202020204" pitchFamily="34" charset="0"/>
              </a:rPr>
              <a:t>Sursa</a:t>
            </a:r>
            <a:r>
              <a:rPr lang="en-US" sz="800" dirty="0">
                <a:latin typeface="Century Gothic" panose="020B0502020202020204" pitchFamily="34" charset="0"/>
              </a:rPr>
              <a:t> </a:t>
            </a:r>
            <a:r>
              <a:rPr lang="en-US" sz="800" dirty="0" err="1">
                <a:latin typeface="Century Gothic" panose="020B0502020202020204" pitchFamily="34" charset="0"/>
              </a:rPr>
              <a:t>imaginii</a:t>
            </a:r>
            <a:r>
              <a:rPr lang="en-US" sz="800" dirty="0">
                <a:latin typeface="Century Gothic" panose="020B0502020202020204" pitchFamily="34" charset="0"/>
              </a:rPr>
              <a:t>: </a:t>
            </a:r>
            <a:r>
              <a:rPr lang="en-US" sz="800" dirty="0" err="1">
                <a:latin typeface="Century Gothic" panose="020B0502020202020204" pitchFamily="34" charset="0"/>
              </a:rPr>
              <a:t>www.pixabay.com</a:t>
            </a:r>
            <a:endParaRPr lang="en-US" sz="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849F09C392F844B4823C33345D6E80" ma:contentTypeVersion="14" ma:contentTypeDescription="Create a new document." ma:contentTypeScope="" ma:versionID="140fb29614840e492940e039644806b0">
  <xsd:schema xmlns:xsd="http://www.w3.org/2001/XMLSchema" xmlns:xs="http://www.w3.org/2001/XMLSchema" xmlns:p="http://schemas.microsoft.com/office/2006/metadata/properties" xmlns:ns2="8b1fe606-daaf-4ebc-87a5-56ab6de25f3b" xmlns:ns3="75aede54-084f-4aab-9e24-adf1979f5a1c" targetNamespace="http://schemas.microsoft.com/office/2006/metadata/properties" ma:root="true" ma:fieldsID="58c6938575f6f33bfe449e0db40a5450" ns2:_="" ns3:_="">
    <xsd:import namespace="8b1fe606-daaf-4ebc-87a5-56ab6de25f3b"/>
    <xsd:import namespace="75aede54-084f-4aab-9e24-adf1979f5a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e606-daaf-4ebc-87a5-56ab6de25f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01cf5fd-f2a2-4924-805e-68264094ff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ede54-084f-4aab-9e24-adf1979f5a1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f61f825-735a-432a-a4d4-b550a918cd6f}" ma:internalName="TaxCatchAll" ma:showField="CatchAllData" ma:web="75aede54-084f-4aab-9e24-adf1979f5a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aede54-084f-4aab-9e24-adf1979f5a1c" xsi:nil="true"/>
    <lcf76f155ced4ddcb4097134ff3c332f xmlns="8b1fe606-daaf-4ebc-87a5-56ab6de25f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489F6E9-B6DA-4F30-8853-89F4FB8FB469}"/>
</file>

<file path=customXml/itemProps2.xml><?xml version="1.0" encoding="utf-8"?>
<ds:datastoreItem xmlns:ds="http://schemas.openxmlformats.org/officeDocument/2006/customXml" ds:itemID="{B0C30D80-CB16-4AAD-AD8B-48BA4F162A8C}"/>
</file>

<file path=customXml/itemProps3.xml><?xml version="1.0" encoding="utf-8"?>
<ds:datastoreItem xmlns:ds="http://schemas.openxmlformats.org/officeDocument/2006/customXml" ds:itemID="{E8B65671-5524-4824-BE8D-2F1E2B394E7D}"/>
</file>

<file path=docProps/app.xml><?xml version="1.0" encoding="utf-8"?>
<Properties xmlns="http://schemas.openxmlformats.org/officeDocument/2006/extended-properties" xmlns:vt="http://schemas.openxmlformats.org/officeDocument/2006/docPropsVTypes">
  <TotalTime>6493</TotalTime>
  <Words>619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Roboto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George Zica</cp:lastModifiedBy>
  <cp:revision>126</cp:revision>
  <dcterms:created xsi:type="dcterms:W3CDTF">2017-10-05T18:27:48Z</dcterms:created>
  <dcterms:modified xsi:type="dcterms:W3CDTF">2025-11-12T05:24:39Z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0x01010097849F09C392F844B4823C33345D6E80</vt:lpwstr>
  </property>
</Properties>
</file>