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0"/>
  </p:notesMasterIdLst>
  <p:sldIdLst>
    <p:sldId id="274" r:id="rId2"/>
    <p:sldId id="267" r:id="rId3"/>
    <p:sldId id="275" r:id="rId4"/>
    <p:sldId id="264" r:id="rId5"/>
    <p:sldId id="269" r:id="rId6"/>
    <p:sldId id="257" r:id="rId7"/>
    <p:sldId id="273" r:id="rId8"/>
    <p:sldId id="276" r:id="rId9"/>
  </p:sldIdLst>
  <p:sldSz cx="12192000" cy="6858000"/>
  <p:notesSz cx="6858000" cy="9144000"/>
  <p:custShowLst>
    <p:custShow name="uoc" id="0">
      <p:sldLst>
        <p:sld r:id="rId2"/>
        <p:sld r:id="rId3"/>
        <p:sld r:id="rId4"/>
        <p:sld r:id="rId5"/>
        <p:sld r:id="rId6"/>
        <p:sld r:id="rId7"/>
        <p:sld r:id="rId8"/>
        <p:sld r:id="rId9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Paraiala" initials="MP" lastIdx="2" clrIdx="0">
    <p:extLst>
      <p:ext uri="{19B8F6BF-5375-455C-9EA6-DF929625EA0E}">
        <p15:presenceInfo xmlns:p15="http://schemas.microsoft.com/office/powerpoint/2012/main" userId="feab6b56fece7b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FF9C"/>
    <a:srgbClr val="55E6AB"/>
    <a:srgbClr val="53EEA7"/>
    <a:srgbClr val="8EA8B4"/>
    <a:srgbClr val="74AACE"/>
    <a:srgbClr val="94CECE"/>
    <a:srgbClr val="00B050"/>
    <a:srgbClr val="DDF1FC"/>
    <a:srgbClr val="6CB0CE"/>
    <a:srgbClr val="96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9:59:01.64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8192,'0'0'0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10:09:34.1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0 254 8192,'0'0'0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10:09:38.12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1 253 8192,'5'0'11332,"1"0"-11332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10:30:55.5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0EC3D-9AE7-4490-9A62-88D153669FE6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335B1-7D1E-45BF-B39C-1EF25BFA33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71159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335B1-7D1E-45BF-B39C-1EF25BFA337F}" type="slidenum">
              <a:rPr lang="ro-RO" smtClean="0"/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0779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377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5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6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62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40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40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2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93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355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69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9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DBB8-C5D0-4A85-B0B0-2B828A32A811}" type="datetimeFigureOut">
              <a:rPr lang="ro-RO" smtClean="0"/>
              <a:t>11.11.2025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F8FB3F1-2E9B-42B6-B3C5-239129AC379D}" type="slidenum">
              <a:rPr lang="ro-RO" smtClean="0"/>
              <a:t>‹#›</a:t>
            </a:fld>
            <a:endParaRPr lang="ro-R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9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openxmlformats.org/officeDocument/2006/relationships/customXml" Target="../ink/ink3.xml"/><Relationship Id="rId12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customXml" Target="../ink/ink2.xml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png"/><Relationship Id="rId3" Type="http://schemas.openxmlformats.org/officeDocument/2006/relationships/image" Target="../media/image37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B1BF4F-5A7D-F88F-0B21-25D8B9AA4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258"/>
            <a:ext cx="12219464" cy="60687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A456D6-6309-4827-687A-FDD603DE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964" y="604158"/>
            <a:ext cx="28956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9B10D-DD1B-9819-F48B-6546BFB4C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4" b="22931"/>
          <a:stretch>
            <a:fillRect/>
          </a:stretch>
        </p:blipFill>
        <p:spPr>
          <a:xfrm>
            <a:off x="2688771" y="2950028"/>
            <a:ext cx="6814457" cy="957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D9998-5E1F-7A5D-28A0-DD2C31BCF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72"/>
          <a:stretch>
            <a:fillRect/>
          </a:stretch>
        </p:blipFill>
        <p:spPr bwMode="auto">
          <a:xfrm>
            <a:off x="10649200" y="147377"/>
            <a:ext cx="1420366" cy="11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BF6A3B-A323-745C-C780-ED9EE05F0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t="-6768" r="53386" b="6768"/>
          <a:stretch>
            <a:fillRect/>
          </a:stretch>
        </p:blipFill>
        <p:spPr bwMode="auto">
          <a:xfrm>
            <a:off x="10723366" y="1074477"/>
            <a:ext cx="1371600" cy="11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D33D64-3A02-C874-F842-3CCEA2ED8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3" r="27176"/>
          <a:stretch>
            <a:fillRect/>
          </a:stretch>
        </p:blipFill>
        <p:spPr bwMode="auto">
          <a:xfrm>
            <a:off x="10789406" y="2181800"/>
            <a:ext cx="1280160" cy="11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3F629-BDD5-285D-4C6B-EF635A246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5"/>
          <a:stretch>
            <a:fillRect/>
          </a:stretch>
        </p:blipFill>
        <p:spPr bwMode="auto">
          <a:xfrm>
            <a:off x="10789406" y="3344150"/>
            <a:ext cx="1430058" cy="1107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54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27">
        <p:fade/>
      </p:transition>
    </mc:Choice>
    <mc:Fallback>
      <p:transition spd="med" advTm="752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8E365D4-B6C4-6486-EA51-B7E18A464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297" y="597641"/>
            <a:ext cx="2088984" cy="1209412"/>
          </a:xfrm>
          <a:prstGeom prst="rect">
            <a:avLst/>
          </a:prstGeom>
        </p:spPr>
      </p:pic>
      <p:pic>
        <p:nvPicPr>
          <p:cNvPr id="11" name="Grafic 10">
            <a:extLst>
              <a:ext uri="{FF2B5EF4-FFF2-40B4-BE49-F238E27FC236}">
                <a16:creationId xmlns:a16="http://schemas.microsoft.com/office/drawing/2014/main" id="{E821B07F-7EB8-07FE-233A-89316618E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833811"/>
            <a:ext cx="12192000" cy="2922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2D48C2-01DE-D6A3-2F3A-ED1023FBF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04" y="19784"/>
            <a:ext cx="8157496" cy="665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39824-97DB-CC76-4DD3-F4316343C7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4" b="22931"/>
          <a:stretch>
            <a:fillRect/>
          </a:stretch>
        </p:blipFill>
        <p:spPr>
          <a:xfrm>
            <a:off x="0" y="2619530"/>
            <a:ext cx="4177257" cy="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6805"/>
      </p:ext>
    </p:extLst>
  </p:cSld>
  <p:clrMapOvr>
    <a:masterClrMapping/>
  </p:clrMapOvr>
  <p:transition spd="slow" advTm="11517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6FE1C8-8DC3-F33F-095D-76DB9E3CBD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/>
          <a:stretch/>
        </p:blipFill>
        <p:spPr>
          <a:xfrm flipH="1">
            <a:off x="16884760" y="-1132000"/>
            <a:ext cx="7388448" cy="6375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58A55-D395-136F-14E9-170312155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1"/>
          <a:stretch/>
        </p:blipFill>
        <p:spPr>
          <a:xfrm flipH="1">
            <a:off x="-149282" y="3820357"/>
            <a:ext cx="5331774" cy="3128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8FE41-9195-0244-2D50-C2EE469201D1}"/>
              </a:ext>
            </a:extLst>
          </p:cNvPr>
          <p:cNvSpPr txBox="1"/>
          <p:nvPr/>
        </p:nvSpPr>
        <p:spPr>
          <a:xfrm>
            <a:off x="0" y="316016"/>
            <a:ext cx="1196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885950" algn="l"/>
              </a:tabLst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ro-RO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I</a:t>
            </a:r>
            <a:r>
              <a:rPr lang="ro-RO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NFORMATICE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INFRASTRUCTUR</a:t>
            </a:r>
            <a:r>
              <a:rPr lang="ro-RO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COMUNICA</a:t>
            </a:r>
            <a:r>
              <a:rPr lang="ro-RO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pPr algn="ctr">
              <a:tabLst>
                <a:tab pos="1885950" algn="l"/>
              </a:tabLst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SISTEME DE SECURITATE</a:t>
            </a:r>
            <a:endParaRPr lang="ro-RO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ine 4">
            <a:extLst>
              <a:ext uri="{FF2B5EF4-FFF2-40B4-BE49-F238E27FC236}">
                <a16:creationId xmlns:a16="http://schemas.microsoft.com/office/drawing/2014/main" id="{6BB0BB6A-C0F9-A3BD-4E7D-DC14286664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81"/>
          <a:stretch>
            <a:fillRect/>
          </a:stretch>
        </p:blipFill>
        <p:spPr>
          <a:xfrm>
            <a:off x="2273853" y="3037643"/>
            <a:ext cx="7045907" cy="39106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FAF899-9DB3-E7FB-2C4C-1E1AF7673CE9}"/>
              </a:ext>
            </a:extLst>
          </p:cNvPr>
          <p:cNvSpPr/>
          <p:nvPr/>
        </p:nvSpPr>
        <p:spPr>
          <a:xfrm>
            <a:off x="214661" y="1490873"/>
            <a:ext cx="1604240" cy="1052623"/>
          </a:xfrm>
          <a:prstGeom prst="roundRect">
            <a:avLst/>
          </a:prstGeom>
          <a:solidFill>
            <a:srgbClr val="F0DB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ro-RO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CCTV</a:t>
            </a: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E4D956-0084-0001-CB6D-30D8F711F452}"/>
              </a:ext>
            </a:extLst>
          </p:cNvPr>
          <p:cNvSpPr/>
          <p:nvPr/>
        </p:nvSpPr>
        <p:spPr>
          <a:xfrm>
            <a:off x="2121213" y="1478342"/>
            <a:ext cx="1604240" cy="1052623"/>
          </a:xfrm>
          <a:prstGeom prst="roundRect">
            <a:avLst/>
          </a:prstGeom>
          <a:solidFill>
            <a:srgbClr val="C7E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ACCES</a:t>
            </a: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757D38-A14A-4E4A-69DD-06A4A76B7888}"/>
              </a:ext>
            </a:extLst>
          </p:cNvPr>
          <p:cNvSpPr/>
          <p:nvPr/>
        </p:nvSpPr>
        <p:spPr>
          <a:xfrm>
            <a:off x="3946994" y="1478341"/>
            <a:ext cx="1604240" cy="1052623"/>
          </a:xfrm>
          <a:prstGeom prst="roundRect">
            <a:avLst/>
          </a:prstGeom>
          <a:solidFill>
            <a:srgbClr val="F2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EFRAC</a:t>
            </a:r>
            <a:r>
              <a:rPr lang="ro-RO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 ALARMARE</a:t>
            </a: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87EDD3-70C9-CF87-1DD8-8EB7FA03B896}"/>
              </a:ext>
            </a:extLst>
          </p:cNvPr>
          <p:cNvSpPr/>
          <p:nvPr/>
        </p:nvSpPr>
        <p:spPr>
          <a:xfrm>
            <a:off x="5847350" y="1529681"/>
            <a:ext cx="1604240" cy="1052623"/>
          </a:xfrm>
          <a:prstGeom prst="roundRect">
            <a:avLst/>
          </a:prstGeom>
          <a:solidFill>
            <a:srgbClr val="BDD7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</a:t>
            </a:r>
            <a:r>
              <a:rPr lang="ro-RO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 INCENDIU</a:t>
            </a: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F5DD98-266D-26CF-DF32-75F2CAAF4F33}"/>
              </a:ext>
            </a:extLst>
          </p:cNvPr>
          <p:cNvSpPr/>
          <p:nvPr/>
        </p:nvSpPr>
        <p:spPr>
          <a:xfrm>
            <a:off x="7794345" y="1529680"/>
            <a:ext cx="1779141" cy="1052623"/>
          </a:xfrm>
          <a:prstGeom prst="roundRect">
            <a:avLst/>
          </a:prstGeom>
          <a:solidFill>
            <a:srgbClr val="A3CA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BARIERE </a:t>
            </a: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TURNICHE</a:t>
            </a:r>
            <a:r>
              <a:rPr lang="ro-RO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Ţ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2C5202-A3F6-28E8-459E-8F33480055D7}"/>
              </a:ext>
            </a:extLst>
          </p:cNvPr>
          <p:cNvSpPr/>
          <p:nvPr/>
        </p:nvSpPr>
        <p:spPr>
          <a:xfrm>
            <a:off x="9881536" y="1529604"/>
            <a:ext cx="2086448" cy="1052623"/>
          </a:xfrm>
          <a:prstGeom prst="roundRect">
            <a:avLst/>
          </a:prstGeom>
          <a:solidFill>
            <a:srgbClr val="D0E9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</a:t>
            </a:r>
            <a:r>
              <a:rPr lang="ro-RO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STRUCTURATE</a:t>
            </a:r>
          </a:p>
          <a:p>
            <a:pPr algn="ctr"/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CCA3BD-BB31-80D6-488B-18B1F5C9C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43" y="2548576"/>
            <a:ext cx="2043654" cy="20436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AE46E5-FB54-452F-0739-FB724EC06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442" y="4766490"/>
            <a:ext cx="3517101" cy="25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6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334">
        <p:split orient="vert"/>
      </p:transition>
    </mc:Choice>
    <mc:Fallback>
      <p:transition spd="slow" advTm="11334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2EDE6D-9903-3B13-A8AE-6FEF6F649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30" y="0"/>
            <a:ext cx="4690948" cy="53610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F9BC937-C8D1-27A9-91EF-DF20562F6998}"/>
                  </a:ext>
                </a:extLst>
              </p14:cNvPr>
              <p14:cNvContentPartPr/>
              <p14:nvPr/>
            </p14:nvContentPartPr>
            <p14:xfrm>
              <a:off x="3467166" y="3101251"/>
              <a:ext cx="45719" cy="45719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F9BC937-C8D1-27A9-91EF-DF20562F69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1216" y="815301"/>
                <a:ext cx="4571900" cy="4571900"/>
              </a:xfrm>
              <a:prstGeom prst="rect">
                <a:avLst/>
              </a:prstGeom>
            </p:spPr>
          </p:pic>
        </mc:Fallback>
      </mc:AlternateContent>
      <p:sp>
        <p:nvSpPr>
          <p:cNvPr id="1024" name="CasetăText 5">
            <a:extLst>
              <a:ext uri="{FF2B5EF4-FFF2-40B4-BE49-F238E27FC236}">
                <a16:creationId xmlns:a16="http://schemas.microsoft.com/office/drawing/2014/main" id="{5BAF3BD7-503A-20F2-94CB-AA3F8EB320DC}"/>
              </a:ext>
            </a:extLst>
          </p:cNvPr>
          <p:cNvSpPr txBox="1"/>
          <p:nvPr/>
        </p:nvSpPr>
        <p:spPr>
          <a:xfrm>
            <a:off x="-327290" y="5799550"/>
            <a:ext cx="12524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Infrastructură de ultimă generație</a:t>
            </a:r>
            <a:r>
              <a:rPr lang="ro-RO" sz="20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✔ </a:t>
            </a:r>
            <a:r>
              <a:rPr lang="ro-RO" sz="2000" b="1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Surse alternative de alimentare </a:t>
            </a:r>
            <a:r>
              <a:rPr lang="ro-RO" sz="20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</a:t>
            </a:r>
            <a:r>
              <a:rPr lang="ro-RO" sz="2000" b="1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Climatizare redundantă</a:t>
            </a:r>
            <a:endParaRPr lang="en-US" sz="2000" b="1" dirty="0">
              <a:solidFill>
                <a:srgbClr val="5201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sz="20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</a:t>
            </a:r>
            <a:r>
              <a:rPr lang="ro-RO" sz="2000" b="1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Rețea de mare viteză</a:t>
            </a:r>
            <a:r>
              <a:rPr lang="ro-RO" sz="20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✔ </a:t>
            </a:r>
            <a:r>
              <a:rPr lang="ro-RO" sz="2000" b="1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Sisteme de protectie Fizică </a:t>
            </a:r>
            <a:r>
              <a:rPr lang="ro-RO" sz="20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 </a:t>
            </a:r>
            <a:r>
              <a:rPr lang="ro-RO" sz="2000" b="1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 tehnic 24/7</a:t>
            </a:r>
          </a:p>
          <a:p>
            <a:pPr algn="ctr"/>
            <a:endParaRPr lang="ro-RO" sz="2000" b="1" dirty="0">
              <a:solidFill>
                <a:srgbClr val="5201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o-RO" sz="2000" dirty="0">
              <a:solidFill>
                <a:srgbClr val="5201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9DEDF8-3CC6-AB0A-F865-5E36028A75FC}"/>
              </a:ext>
            </a:extLst>
          </p:cNvPr>
          <p:cNvSpPr/>
          <p:nvPr/>
        </p:nvSpPr>
        <p:spPr>
          <a:xfrm>
            <a:off x="828153" y="568875"/>
            <a:ext cx="3118370" cy="535882"/>
          </a:xfrm>
          <a:prstGeom prst="roundRect">
            <a:avLst/>
          </a:prstGeom>
          <a:solidFill>
            <a:srgbClr val="CFED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7B60EC-A433-184E-A504-A29DE15795AA}"/>
              </a:ext>
            </a:extLst>
          </p:cNvPr>
          <p:cNvSpPr/>
          <p:nvPr/>
        </p:nvSpPr>
        <p:spPr>
          <a:xfrm>
            <a:off x="828153" y="1248726"/>
            <a:ext cx="3118370" cy="535882"/>
          </a:xfrm>
          <a:prstGeom prst="roundRect">
            <a:avLst/>
          </a:prstGeom>
          <a:solidFill>
            <a:srgbClr val="EEEE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04A21C-53B6-04A9-75C1-02F4F5DE4F6D}"/>
              </a:ext>
            </a:extLst>
          </p:cNvPr>
          <p:cNvSpPr/>
          <p:nvPr/>
        </p:nvSpPr>
        <p:spPr>
          <a:xfrm>
            <a:off x="828153" y="1896765"/>
            <a:ext cx="3118370" cy="535882"/>
          </a:xfrm>
          <a:prstGeom prst="roundRect">
            <a:avLst/>
          </a:prstGeom>
          <a:solidFill>
            <a:srgbClr val="96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10D8A7-30E0-206F-6242-6AA90C774101}"/>
              </a:ext>
            </a:extLst>
          </p:cNvPr>
          <p:cNvSpPr/>
          <p:nvPr/>
        </p:nvSpPr>
        <p:spPr>
          <a:xfrm>
            <a:off x="828153" y="2596597"/>
            <a:ext cx="3118370" cy="535882"/>
          </a:xfrm>
          <a:prstGeom prst="roundRect">
            <a:avLst/>
          </a:prstGeom>
          <a:solidFill>
            <a:srgbClr val="99DA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C5C06F-5CB5-93E4-A463-7829DAF1C3DB}"/>
              </a:ext>
            </a:extLst>
          </p:cNvPr>
          <p:cNvSpPr/>
          <p:nvPr/>
        </p:nvSpPr>
        <p:spPr>
          <a:xfrm>
            <a:off x="828153" y="3311510"/>
            <a:ext cx="3118370" cy="535882"/>
          </a:xfrm>
          <a:prstGeom prst="roundRect">
            <a:avLst/>
          </a:prstGeom>
          <a:solidFill>
            <a:srgbClr val="AADF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9567EF-D397-256F-5EED-E968D3F5D176}"/>
              </a:ext>
            </a:extLst>
          </p:cNvPr>
          <p:cNvSpPr/>
          <p:nvPr/>
        </p:nvSpPr>
        <p:spPr>
          <a:xfrm>
            <a:off x="828153" y="4039461"/>
            <a:ext cx="3118370" cy="535882"/>
          </a:xfrm>
          <a:prstGeom prst="roundRect">
            <a:avLst/>
          </a:prstGeom>
          <a:solidFill>
            <a:srgbClr val="A6C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751A7-7EAE-BF85-3609-769E2219566C}"/>
              </a:ext>
            </a:extLst>
          </p:cNvPr>
          <p:cNvSpPr txBox="1"/>
          <p:nvPr/>
        </p:nvSpPr>
        <p:spPr>
          <a:xfrm>
            <a:off x="1017229" y="651759"/>
            <a:ext cx="2839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Găzduire</a:t>
            </a:r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C7710-4B38-8EA2-0C94-DD4D3180416C}"/>
              </a:ext>
            </a:extLst>
          </p:cNvPr>
          <p:cNvSpPr txBox="1"/>
          <p:nvPr/>
        </p:nvSpPr>
        <p:spPr>
          <a:xfrm>
            <a:off x="1077067" y="1345488"/>
            <a:ext cx="268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Servere</a:t>
            </a:r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Virtuale</a:t>
            </a:r>
            <a:endParaRPr lang="en-US" sz="2000" b="1" dirty="0">
              <a:solidFill>
                <a:srgbClr val="31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20100-6F9D-7507-D367-422AA905A4D8}"/>
              </a:ext>
            </a:extLst>
          </p:cNvPr>
          <p:cNvSpPr txBox="1"/>
          <p:nvPr/>
        </p:nvSpPr>
        <p:spPr>
          <a:xfrm>
            <a:off x="1017229" y="2006728"/>
            <a:ext cx="2745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Colocare</a:t>
            </a:r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Servere</a:t>
            </a:r>
            <a:endParaRPr lang="en-US" sz="2000" b="1" dirty="0">
              <a:solidFill>
                <a:srgbClr val="31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3711A-9199-DE3C-D062-C75B5FA6BEEE}"/>
              </a:ext>
            </a:extLst>
          </p:cNvPr>
          <p:cNvSpPr txBox="1"/>
          <p:nvPr/>
        </p:nvSpPr>
        <p:spPr>
          <a:xfrm>
            <a:off x="1138476" y="2678128"/>
            <a:ext cx="2537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Storage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4E81E-93BC-40BF-3A09-C74CF552253F}"/>
              </a:ext>
            </a:extLst>
          </p:cNvPr>
          <p:cNvSpPr txBox="1"/>
          <p:nvPr/>
        </p:nvSpPr>
        <p:spPr>
          <a:xfrm>
            <a:off x="1077066" y="3409286"/>
            <a:ext cx="2882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Înregistrare</a:t>
            </a:r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domenii</a:t>
            </a:r>
            <a:endParaRPr lang="en-US" sz="2000" b="1" dirty="0">
              <a:solidFill>
                <a:srgbClr val="31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B2907-4784-D549-4D54-2640293E5759}"/>
              </a:ext>
            </a:extLst>
          </p:cNvPr>
          <p:cNvSpPr txBox="1"/>
          <p:nvPr/>
        </p:nvSpPr>
        <p:spPr>
          <a:xfrm>
            <a:off x="1100057" y="4112147"/>
            <a:ext cx="2666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SSL</a:t>
            </a: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3F80E783-F2C5-55EF-E3FA-5B7C6FC5BC2D}"/>
              </a:ext>
            </a:extLst>
          </p:cNvPr>
          <p:cNvSpPr/>
          <p:nvPr/>
        </p:nvSpPr>
        <p:spPr>
          <a:xfrm>
            <a:off x="828153" y="4767412"/>
            <a:ext cx="3118370" cy="535882"/>
          </a:xfrm>
          <a:prstGeom prst="roundRect">
            <a:avLst/>
          </a:prstGeom>
          <a:solidFill>
            <a:srgbClr val="B2DC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1A92F8EC-6494-E9FB-E9C0-DD5ED7FCB14F}"/>
              </a:ext>
            </a:extLst>
          </p:cNvPr>
          <p:cNvSpPr txBox="1"/>
          <p:nvPr/>
        </p:nvSpPr>
        <p:spPr>
          <a:xfrm>
            <a:off x="1138476" y="4837963"/>
            <a:ext cx="2537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Semnatura</a:t>
            </a:r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digitală</a:t>
            </a:r>
            <a:endParaRPr lang="en-US" sz="2000" b="1" dirty="0">
              <a:solidFill>
                <a:srgbClr val="31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6DC8B138-89B5-7115-CE1A-48C429C9F2CA}"/>
              </a:ext>
            </a:extLst>
          </p:cNvPr>
          <p:cNvSpPr/>
          <p:nvPr/>
        </p:nvSpPr>
        <p:spPr>
          <a:xfrm>
            <a:off x="3899683" y="885607"/>
            <a:ext cx="1958340" cy="1203960"/>
          </a:xfrm>
          <a:custGeom>
            <a:avLst/>
            <a:gdLst>
              <a:gd name="connsiteX0" fmla="*/ 0 w 1958340"/>
              <a:gd name="connsiteY0" fmla="*/ 0 h 1203960"/>
              <a:gd name="connsiteX1" fmla="*/ 1264920 w 1958340"/>
              <a:gd name="connsiteY1" fmla="*/ 22860 h 1203960"/>
              <a:gd name="connsiteX2" fmla="*/ 1958340 w 1958340"/>
              <a:gd name="connsiteY2" fmla="*/ 1203960 h 120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8340" h="1203960">
                <a:moveTo>
                  <a:pt x="0" y="0"/>
                </a:moveTo>
                <a:lnTo>
                  <a:pt x="1264920" y="22860"/>
                </a:lnTo>
                <a:lnTo>
                  <a:pt x="1958340" y="1203960"/>
                </a:lnTo>
              </a:path>
            </a:pathLst>
          </a:custGeom>
          <a:noFill/>
          <a:ln w="38100">
            <a:solidFill>
              <a:srgbClr val="CFED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E54BCBFB-8AD2-C0A0-2BDD-ED2507AEAA26}"/>
              </a:ext>
            </a:extLst>
          </p:cNvPr>
          <p:cNvSpPr/>
          <p:nvPr/>
        </p:nvSpPr>
        <p:spPr>
          <a:xfrm>
            <a:off x="3924300" y="1495731"/>
            <a:ext cx="1638300" cy="784860"/>
          </a:xfrm>
          <a:custGeom>
            <a:avLst/>
            <a:gdLst>
              <a:gd name="connsiteX0" fmla="*/ 0 w 1638300"/>
              <a:gd name="connsiteY0" fmla="*/ 15240 h 784860"/>
              <a:gd name="connsiteX1" fmla="*/ 1120140 w 1638300"/>
              <a:gd name="connsiteY1" fmla="*/ 0 h 784860"/>
              <a:gd name="connsiteX2" fmla="*/ 1638300 w 1638300"/>
              <a:gd name="connsiteY2" fmla="*/ 784860 h 7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784860">
                <a:moveTo>
                  <a:pt x="0" y="15240"/>
                </a:moveTo>
                <a:lnTo>
                  <a:pt x="1120140" y="0"/>
                </a:lnTo>
                <a:lnTo>
                  <a:pt x="1638300" y="784860"/>
                </a:lnTo>
              </a:path>
            </a:pathLst>
          </a:custGeom>
          <a:noFill/>
          <a:ln w="38100">
            <a:solidFill>
              <a:srgbClr val="EEEE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5CEDBA7C-9F27-C6EE-AD0A-8514286CDEAF}"/>
              </a:ext>
            </a:extLst>
          </p:cNvPr>
          <p:cNvSpPr/>
          <p:nvPr/>
        </p:nvSpPr>
        <p:spPr>
          <a:xfrm>
            <a:off x="3947160" y="2158671"/>
            <a:ext cx="1363980" cy="441960"/>
          </a:xfrm>
          <a:custGeom>
            <a:avLst/>
            <a:gdLst>
              <a:gd name="connsiteX0" fmla="*/ 0 w 1363980"/>
              <a:gd name="connsiteY0" fmla="*/ 0 h 441960"/>
              <a:gd name="connsiteX1" fmla="*/ 922020 w 1363980"/>
              <a:gd name="connsiteY1" fmla="*/ 0 h 441960"/>
              <a:gd name="connsiteX2" fmla="*/ 1363980 w 1363980"/>
              <a:gd name="connsiteY2" fmla="*/ 44196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980" h="441960">
                <a:moveTo>
                  <a:pt x="0" y="0"/>
                </a:moveTo>
                <a:lnTo>
                  <a:pt x="922020" y="0"/>
                </a:lnTo>
                <a:lnTo>
                  <a:pt x="1363980" y="441960"/>
                </a:lnTo>
              </a:path>
            </a:pathLst>
          </a:custGeom>
          <a:noFill/>
          <a:ln w="38100">
            <a:solidFill>
              <a:srgbClr val="96D1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06EECBC8-0A5F-DE9C-1CC7-11063CAB5E7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946523" y="2863422"/>
            <a:ext cx="1242652" cy="1116"/>
          </a:xfrm>
          <a:prstGeom prst="line">
            <a:avLst/>
          </a:prstGeom>
          <a:ln w="38100">
            <a:solidFill>
              <a:srgbClr val="99DAB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3" name="Freeform: Shape 1082">
            <a:extLst>
              <a:ext uri="{FF2B5EF4-FFF2-40B4-BE49-F238E27FC236}">
                <a16:creationId xmlns:a16="http://schemas.microsoft.com/office/drawing/2014/main" id="{CC05126A-494C-21D5-31FC-9F32657A81E9}"/>
              </a:ext>
            </a:extLst>
          </p:cNvPr>
          <p:cNvSpPr/>
          <p:nvPr/>
        </p:nvSpPr>
        <p:spPr>
          <a:xfrm>
            <a:off x="3938016" y="3633903"/>
            <a:ext cx="1554480" cy="670560"/>
          </a:xfrm>
          <a:custGeom>
            <a:avLst/>
            <a:gdLst>
              <a:gd name="connsiteX0" fmla="*/ 0 w 1554480"/>
              <a:gd name="connsiteY0" fmla="*/ 670560 h 670560"/>
              <a:gd name="connsiteX1" fmla="*/ 902208 w 1554480"/>
              <a:gd name="connsiteY1" fmla="*/ 670560 h 670560"/>
              <a:gd name="connsiteX2" fmla="*/ 1554480 w 1554480"/>
              <a:gd name="connsiteY2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80" h="670560">
                <a:moveTo>
                  <a:pt x="0" y="670560"/>
                </a:moveTo>
                <a:lnTo>
                  <a:pt x="902208" y="670560"/>
                </a:lnTo>
                <a:lnTo>
                  <a:pt x="1554480" y="0"/>
                </a:lnTo>
              </a:path>
            </a:pathLst>
          </a:custGeom>
          <a:noFill/>
          <a:ln w="38100">
            <a:solidFill>
              <a:srgbClr val="A6C5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Freeform: Shape 1088">
            <a:extLst>
              <a:ext uri="{FF2B5EF4-FFF2-40B4-BE49-F238E27FC236}">
                <a16:creationId xmlns:a16="http://schemas.microsoft.com/office/drawing/2014/main" id="{BDF8CF63-0C6D-A799-3AD4-F01258713CB2}"/>
              </a:ext>
            </a:extLst>
          </p:cNvPr>
          <p:cNvSpPr/>
          <p:nvPr/>
        </p:nvSpPr>
        <p:spPr>
          <a:xfrm>
            <a:off x="3921760" y="3281680"/>
            <a:ext cx="1320800" cy="264160"/>
          </a:xfrm>
          <a:custGeom>
            <a:avLst/>
            <a:gdLst>
              <a:gd name="connsiteX0" fmla="*/ 0 w 1320800"/>
              <a:gd name="connsiteY0" fmla="*/ 264160 h 264160"/>
              <a:gd name="connsiteX1" fmla="*/ 944880 w 1320800"/>
              <a:gd name="connsiteY1" fmla="*/ 264160 h 264160"/>
              <a:gd name="connsiteX2" fmla="*/ 1320800 w 1320800"/>
              <a:gd name="connsiteY2" fmla="*/ 0 h 26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800" h="264160">
                <a:moveTo>
                  <a:pt x="0" y="264160"/>
                </a:moveTo>
                <a:lnTo>
                  <a:pt x="944880" y="264160"/>
                </a:lnTo>
                <a:lnTo>
                  <a:pt x="1320800" y="0"/>
                </a:lnTo>
              </a:path>
            </a:pathLst>
          </a:custGeom>
          <a:ln w="38100">
            <a:solidFill>
              <a:srgbClr val="AADFD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Freeform: Shape 1089">
            <a:extLst>
              <a:ext uri="{FF2B5EF4-FFF2-40B4-BE49-F238E27FC236}">
                <a16:creationId xmlns:a16="http://schemas.microsoft.com/office/drawing/2014/main" id="{6E8392BF-30AB-B60A-3F07-6B3AF245D7FF}"/>
              </a:ext>
            </a:extLst>
          </p:cNvPr>
          <p:cNvSpPr/>
          <p:nvPr/>
        </p:nvSpPr>
        <p:spPr>
          <a:xfrm>
            <a:off x="3931920" y="3870960"/>
            <a:ext cx="1757680" cy="1148080"/>
          </a:xfrm>
          <a:custGeom>
            <a:avLst/>
            <a:gdLst>
              <a:gd name="connsiteX0" fmla="*/ 0 w 1757680"/>
              <a:gd name="connsiteY0" fmla="*/ 1148080 h 1148080"/>
              <a:gd name="connsiteX1" fmla="*/ 1066800 w 1757680"/>
              <a:gd name="connsiteY1" fmla="*/ 1148080 h 1148080"/>
              <a:gd name="connsiteX2" fmla="*/ 1757680 w 1757680"/>
              <a:gd name="connsiteY2" fmla="*/ 0 h 114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7680" h="1148080">
                <a:moveTo>
                  <a:pt x="0" y="1148080"/>
                </a:moveTo>
                <a:lnTo>
                  <a:pt x="1066800" y="1148080"/>
                </a:lnTo>
                <a:lnTo>
                  <a:pt x="1757680" y="0"/>
                </a:lnTo>
              </a:path>
            </a:pathLst>
          </a:custGeom>
          <a:noFill/>
          <a:ln w="38100">
            <a:solidFill>
              <a:srgbClr val="B2DC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1" name="Oval 1090">
            <a:extLst>
              <a:ext uri="{FF2B5EF4-FFF2-40B4-BE49-F238E27FC236}">
                <a16:creationId xmlns:a16="http://schemas.microsoft.com/office/drawing/2014/main" id="{176CD7A2-FFE9-C9D3-5A7F-E43F7833A1F5}"/>
              </a:ext>
            </a:extLst>
          </p:cNvPr>
          <p:cNvSpPr/>
          <p:nvPr/>
        </p:nvSpPr>
        <p:spPr>
          <a:xfrm>
            <a:off x="5171273" y="1745598"/>
            <a:ext cx="2413718" cy="2382445"/>
          </a:xfrm>
          <a:prstGeom prst="ellipse">
            <a:avLst/>
          </a:prstGeom>
          <a:solidFill>
            <a:srgbClr val="ECF9FE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92" name="Graphic 1091">
            <a:extLst>
              <a:ext uri="{FF2B5EF4-FFF2-40B4-BE49-F238E27FC236}">
                <a16:creationId xmlns:a16="http://schemas.microsoft.com/office/drawing/2014/main" id="{D0C24364-9D75-5CCE-BD91-7218F7969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4313"/>
          <a:stretch>
            <a:fillRect/>
          </a:stretch>
        </p:blipFill>
        <p:spPr>
          <a:xfrm>
            <a:off x="5655799" y="2285718"/>
            <a:ext cx="1514977" cy="663840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35FDD391-EA47-2CFE-3DF4-19B8777CC5E3}"/>
              </a:ext>
            </a:extLst>
          </p:cNvPr>
          <p:cNvSpPr txBox="1"/>
          <p:nvPr/>
        </p:nvSpPr>
        <p:spPr>
          <a:xfrm>
            <a:off x="5469589" y="2994946"/>
            <a:ext cx="2295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15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CENTER</a:t>
            </a:r>
          </a:p>
        </p:txBody>
      </p:sp>
    </p:spTree>
    <p:extLst>
      <p:ext uri="{BB962C8B-B14F-4D97-AF65-F5344CB8AC3E}">
        <p14:creationId xmlns:p14="http://schemas.microsoft.com/office/powerpoint/2010/main" val="351153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989">
        <p14:reveal/>
      </p:transition>
    </mc:Choice>
    <mc:Fallback>
      <p:transition spd="slow" advTm="1198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607F52B0-B150-6BC3-9280-158EE16C9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-13352"/>
            <a:ext cx="12190476" cy="559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F08DE-8D6F-0F6C-C1EA-49C8E10BD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4" y="5674462"/>
            <a:ext cx="11223312" cy="11437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D90F602-F8A5-15C2-4196-9F7704DF2E2D}"/>
                  </a:ext>
                </a:extLst>
              </p14:cNvPr>
              <p14:cNvContentPartPr/>
              <p14:nvPr/>
            </p14:nvContentPartPr>
            <p14:xfrm>
              <a:off x="15675689" y="-2782006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D90F602-F8A5-15C2-4196-9F7704DF2E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57689" y="-279964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6F54915-181C-197C-DF2C-E89EB66F3976}"/>
                  </a:ext>
                </a:extLst>
              </p14:cNvPr>
              <p14:cNvContentPartPr/>
              <p14:nvPr/>
            </p14:nvContentPartPr>
            <p14:xfrm>
              <a:off x="15523409" y="-3391486"/>
              <a:ext cx="43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6F54915-181C-197C-DF2C-E89EB66F39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05409" y="-3409126"/>
                <a:ext cx="3996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B94E121-DAFD-3D54-5F17-D2FE55C3AD0A}"/>
              </a:ext>
            </a:extLst>
          </p:cNvPr>
          <p:cNvGrpSpPr/>
          <p:nvPr/>
        </p:nvGrpSpPr>
        <p:grpSpPr>
          <a:xfrm>
            <a:off x="2245782" y="734486"/>
            <a:ext cx="7410192" cy="4345247"/>
            <a:chOff x="4280254" y="649422"/>
            <a:chExt cx="7658904" cy="469701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26C38D8-83D6-1E10-CB9C-BD4FC4BB8F07}"/>
                </a:ext>
              </a:extLst>
            </p:cNvPr>
            <p:cNvSpPr/>
            <p:nvPr/>
          </p:nvSpPr>
          <p:spPr>
            <a:xfrm>
              <a:off x="6885119" y="649422"/>
              <a:ext cx="2528016" cy="6710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2C1E50F-F5C3-9952-9E88-9E8CE6481FE3}"/>
                </a:ext>
              </a:extLst>
            </p:cNvPr>
            <p:cNvSpPr/>
            <p:nvPr/>
          </p:nvSpPr>
          <p:spPr>
            <a:xfrm>
              <a:off x="4280254" y="1581037"/>
              <a:ext cx="2528016" cy="6710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742B606-1ED8-E709-24DB-8CEEA0E0BE48}"/>
                </a:ext>
              </a:extLst>
            </p:cNvPr>
            <p:cNvSpPr/>
            <p:nvPr/>
          </p:nvSpPr>
          <p:spPr>
            <a:xfrm>
              <a:off x="4342428" y="3829078"/>
              <a:ext cx="2528016" cy="6710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BE081C7-2E39-5DB5-470A-0D0026A348E0}"/>
                </a:ext>
              </a:extLst>
            </p:cNvPr>
            <p:cNvSpPr/>
            <p:nvPr/>
          </p:nvSpPr>
          <p:spPr>
            <a:xfrm>
              <a:off x="6925596" y="4675371"/>
              <a:ext cx="2528016" cy="6710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E05CEB6-5F3A-BC2E-9F1B-DEA4E9A7A98D}"/>
                </a:ext>
              </a:extLst>
            </p:cNvPr>
            <p:cNvSpPr/>
            <p:nvPr/>
          </p:nvSpPr>
          <p:spPr>
            <a:xfrm>
              <a:off x="9505970" y="1564969"/>
              <a:ext cx="2300205" cy="6710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1ACC938-94E4-5690-A801-B24445A9563F}"/>
                </a:ext>
              </a:extLst>
            </p:cNvPr>
            <p:cNvSpPr/>
            <p:nvPr/>
          </p:nvSpPr>
          <p:spPr>
            <a:xfrm>
              <a:off x="9411142" y="3860348"/>
              <a:ext cx="2528016" cy="6710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D734B50-B4FE-5F5C-CF02-0E7B4E1E4EA9}"/>
                </a:ext>
              </a:extLst>
            </p:cNvPr>
            <p:cNvGrpSpPr/>
            <p:nvPr/>
          </p:nvGrpSpPr>
          <p:grpSpPr>
            <a:xfrm>
              <a:off x="6657540" y="1579846"/>
              <a:ext cx="3044653" cy="2867506"/>
              <a:chOff x="7770520" y="1417004"/>
              <a:chExt cx="3231200" cy="307591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3C3FD79-569A-E637-B759-12B967E89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-25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1682" y="1417004"/>
                <a:ext cx="3075917" cy="3075917"/>
              </a:xfrm>
              <a:prstGeom prst="rect">
                <a:avLst/>
              </a:prstGeom>
            </p:spPr>
          </p:pic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FBF0E65-A6B7-1FB7-84D1-3B38DBFAF487}"/>
                  </a:ext>
                </a:extLst>
              </p:cNvPr>
              <p:cNvGrpSpPr/>
              <p:nvPr/>
            </p:nvGrpSpPr>
            <p:grpSpPr>
              <a:xfrm>
                <a:off x="7770520" y="1710058"/>
                <a:ext cx="3231200" cy="2705234"/>
                <a:chOff x="7041428" y="1914586"/>
                <a:chExt cx="3231200" cy="2705234"/>
              </a:xfrm>
            </p:grpSpPr>
            <p:pic>
              <p:nvPicPr>
                <p:cNvPr id="63" name="Graphic 62">
                  <a:extLst>
                    <a:ext uri="{FF2B5EF4-FFF2-40B4-BE49-F238E27FC236}">
                      <a16:creationId xmlns:a16="http://schemas.microsoft.com/office/drawing/2014/main" id="{3788C86E-D67C-C396-A974-2AF438BB71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5223" y="1914586"/>
                  <a:ext cx="1764667" cy="1017466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619FB45-A85C-A3CF-E8EF-9C06D4F1E22A}"/>
                    </a:ext>
                  </a:extLst>
                </p:cNvPr>
                <p:cNvSpPr txBox="1"/>
                <p:nvPr/>
              </p:nvSpPr>
              <p:spPr>
                <a:xfrm>
                  <a:off x="7041428" y="2951046"/>
                  <a:ext cx="3231200" cy="963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CENTRUL OPERA</a:t>
                  </a:r>
                  <a:r>
                    <a:rPr lang="ro-RO" sz="1600" b="1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ŢIONAL</a:t>
                  </a:r>
                </a:p>
                <a:p>
                  <a:pPr algn="ctr"/>
                  <a:r>
                    <a:rPr lang="ro-RO" sz="1600" b="1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 SECURITATE CIBERNETICĂ</a:t>
                  </a:r>
                  <a:endParaRPr lang="en-US" sz="1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905C87D-689B-F6FA-F28D-1FD1BB615852}"/>
                    </a:ext>
                  </a:extLst>
                </p:cNvPr>
                <p:cNvSpPr txBox="1"/>
                <p:nvPr/>
              </p:nvSpPr>
              <p:spPr>
                <a:xfrm>
                  <a:off x="7940736" y="3799012"/>
                  <a:ext cx="1519888" cy="820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o-RO" sz="4000" b="1" dirty="0">
                      <a:solidFill>
                        <a:srgbClr val="FFFF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SOC</a:t>
                  </a:r>
                  <a:endParaRPr lang="en-US" sz="40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D1B671-8B75-8989-DFE6-E18CCC9BBEEA}"/>
                </a:ext>
              </a:extLst>
            </p:cNvPr>
            <p:cNvSpPr txBox="1"/>
            <p:nvPr/>
          </p:nvSpPr>
          <p:spPr>
            <a:xfrm>
              <a:off x="6929333" y="666759"/>
              <a:ext cx="2440475" cy="632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o-RO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ANALI</a:t>
              </a:r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 ATACURILOR</a:t>
              </a:r>
            </a:p>
            <a:p>
              <a:pPr algn="ctr"/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CIBERNETICE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AC6FEE-198D-100F-DA9C-1E70D3958D30}"/>
                </a:ext>
              </a:extLst>
            </p:cNvPr>
            <p:cNvSpPr txBox="1"/>
            <p:nvPr/>
          </p:nvSpPr>
          <p:spPr>
            <a:xfrm>
              <a:off x="9598293" y="1699310"/>
              <a:ext cx="2127140" cy="36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SERVICII PENTEST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DD6F72-67A1-55D6-DE36-E84162178F38}"/>
                </a:ext>
              </a:extLst>
            </p:cNvPr>
            <p:cNvSpPr txBox="1"/>
            <p:nvPr/>
          </p:nvSpPr>
          <p:spPr>
            <a:xfrm>
              <a:off x="6884992" y="4667949"/>
              <a:ext cx="2589747" cy="6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MANAGEMENTUL </a:t>
              </a:r>
            </a:p>
            <a:p>
              <a:pPr algn="ctr"/>
              <a:r>
                <a:rPr lang="ro-RO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VULNERABILITĂŢILOR</a:t>
              </a:r>
              <a:endParaRPr lang="en-U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702191-FDDF-FAF4-08AB-4559EB585AC6}"/>
                </a:ext>
              </a:extLst>
            </p:cNvPr>
            <p:cNvSpPr txBox="1"/>
            <p:nvPr/>
          </p:nvSpPr>
          <p:spPr>
            <a:xfrm>
              <a:off x="4324166" y="3841368"/>
              <a:ext cx="2564537" cy="632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o-RO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RAPORTĂRI ŞI MĂSURI</a:t>
              </a:r>
            </a:p>
            <a:p>
              <a:pPr algn="ctr"/>
              <a:r>
                <a:rPr lang="ro-RO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PREVENIRE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BF2BAC-D5D8-3F98-E03C-7DD19B2F24D4}"/>
                </a:ext>
              </a:extLst>
            </p:cNvPr>
            <p:cNvSpPr txBox="1"/>
            <p:nvPr/>
          </p:nvSpPr>
          <p:spPr>
            <a:xfrm>
              <a:off x="4301980" y="1611208"/>
              <a:ext cx="2364460" cy="898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o-RO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AUDIT </a:t>
              </a:r>
              <a:endParaRPr lang="en-U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</a:t>
              </a:r>
              <a:r>
                <a:rPr lang="ro-RO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</a:t>
              </a:r>
              <a:r>
                <a:rPr lang="en-US" sz="160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IT</a:t>
              </a:r>
            </a:p>
            <a:p>
              <a:endParaRPr lang="en-US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E528BE2-B6A9-D05D-1B9B-F7272382AEBB}"/>
                </a:ext>
              </a:extLst>
            </p:cNvPr>
            <p:cNvCxnSpPr>
              <a:cxnSpLocks/>
              <a:stCxn id="59" idx="0"/>
              <a:endCxn id="21" idx="2"/>
            </p:cNvCxnSpPr>
            <p:nvPr/>
          </p:nvCxnSpPr>
          <p:spPr>
            <a:xfrm flipH="1" flipV="1">
              <a:off x="8149127" y="1320492"/>
              <a:ext cx="5789" cy="259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47A1CB4-3CCA-DB90-489A-2FA5FDDFA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1589" y="1770597"/>
              <a:ext cx="334382" cy="246843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2E3A9C4-5D0C-BCDD-73F0-6061D881275B}"/>
                </a:ext>
              </a:extLst>
            </p:cNvPr>
            <p:cNvCxnSpPr>
              <a:cxnSpLocks/>
            </p:cNvCxnSpPr>
            <p:nvPr/>
          </p:nvCxnSpPr>
          <p:spPr>
            <a:xfrm>
              <a:off x="9131378" y="4059048"/>
              <a:ext cx="277088" cy="95087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4B2520C-8BC1-826F-BB81-94887678A4E5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 flipH="1">
              <a:off x="8154914" y="4447352"/>
              <a:ext cx="2" cy="23551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A1FDF7-C7B1-4885-2905-2A0E9794A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0444" y="4005508"/>
              <a:ext cx="253481" cy="159105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068B875-DD89-52AB-5281-42FC84C4D0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6812" y="1907650"/>
              <a:ext cx="230479" cy="202785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C265A66-FD28-999F-B972-9891A5DF6C0A}"/>
              </a:ext>
            </a:extLst>
          </p:cNvPr>
          <p:cNvSpPr txBox="1"/>
          <p:nvPr/>
        </p:nvSpPr>
        <p:spPr>
          <a:xfrm>
            <a:off x="6961686" y="3656969"/>
            <a:ext cx="2942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5"/>
                </a:solidFill>
              </a:rPr>
              <a:t>IMPLEMENTARE </a:t>
            </a:r>
          </a:p>
          <a:p>
            <a:pPr algn="ctr"/>
            <a:r>
              <a:rPr lang="ro-RO" sz="1800" dirty="0">
                <a:solidFill>
                  <a:schemeClr val="accent5"/>
                </a:solidFill>
              </a:rPr>
              <a:t>MĂSURI DE PROTECŢIE</a:t>
            </a:r>
            <a:endParaRPr lang="en-US" sz="1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4995"/>
      </p:ext>
    </p:extLst>
  </p:cSld>
  <p:clrMapOvr>
    <a:masterClrMapping/>
  </p:clrMapOvr>
  <p:transition spd="slow" advTm="124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8D32E5-EB68-619C-90D2-B7D462006098}"/>
              </a:ext>
            </a:extLst>
          </p:cNvPr>
          <p:cNvSpPr txBox="1"/>
          <p:nvPr/>
        </p:nvSpPr>
        <p:spPr>
          <a:xfrm>
            <a:off x="566052" y="282057"/>
            <a:ext cx="1146935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0" indent="-6350" algn="ctr">
              <a:lnSpc>
                <a:spcPct val="107000"/>
              </a:lnSpc>
              <a:buNone/>
              <a:tabLst>
                <a:tab pos="-457200" algn="l"/>
              </a:tabLst>
            </a:pPr>
            <a:r>
              <a:rPr lang="ro-RO" sz="28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CENTRUL OPERAŢION</a:t>
            </a:r>
            <a:r>
              <a:rPr lang="ro-RO" sz="2800" b="1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28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 DE SECURITATE CIBERNETICĂ 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(SOC)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E486960-FCF8-E427-B92B-4D707351F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154" y="1249057"/>
            <a:ext cx="1712028" cy="99117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D81674-540E-EB23-146F-938499D15100}"/>
              </a:ext>
            </a:extLst>
          </p:cNvPr>
          <p:cNvSpPr/>
          <p:nvPr/>
        </p:nvSpPr>
        <p:spPr>
          <a:xfrm>
            <a:off x="4733037" y="3146247"/>
            <a:ext cx="2852620" cy="3148620"/>
          </a:xfrm>
          <a:prstGeom prst="roundRect">
            <a:avLst/>
          </a:prstGeom>
          <a:solidFill>
            <a:srgbClr val="6CB0C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C2E842-E999-A9C4-5364-CB37B6B53E99}"/>
              </a:ext>
            </a:extLst>
          </p:cNvPr>
          <p:cNvSpPr/>
          <p:nvPr/>
        </p:nvSpPr>
        <p:spPr>
          <a:xfrm>
            <a:off x="8161743" y="2721572"/>
            <a:ext cx="2848727" cy="355206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E1028C-8BC0-9B52-C3AA-2CD7E6C5930E}"/>
              </a:ext>
            </a:extLst>
          </p:cNvPr>
          <p:cNvSpPr txBox="1"/>
          <p:nvPr/>
        </p:nvSpPr>
        <p:spPr>
          <a:xfrm>
            <a:off x="4925821" y="3860911"/>
            <a:ext cx="2250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DE </a:t>
            </a: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SECURITATE</a:t>
            </a:r>
          </a:p>
          <a:p>
            <a:pPr algn="ctr"/>
            <a:r>
              <a:rPr lang="ro-RO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CIBERNETICA,</a:t>
            </a:r>
            <a:endParaRPr lang="ro-RO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ANTIVIRUS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FIREWALL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95C70-AC45-4637-546E-67095DAFF501}"/>
              </a:ext>
            </a:extLst>
          </p:cNvPr>
          <p:cNvSpPr txBox="1"/>
          <p:nvPr/>
        </p:nvSpPr>
        <p:spPr>
          <a:xfrm>
            <a:off x="8283844" y="3733576"/>
            <a:ext cx="2604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DE </a:t>
            </a: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SECURITATE</a:t>
            </a:r>
          </a:p>
          <a:p>
            <a:pPr algn="ctr"/>
            <a:r>
              <a:rPr lang="ro-R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CIBERNETICA</a:t>
            </a:r>
          </a:p>
          <a:p>
            <a:pPr algn="ctr"/>
            <a:r>
              <a:rPr lang="ro-R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ANTIVIRUS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o-R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FIREWALL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o-R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53E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o-RO" b="1" dirty="0">
              <a:solidFill>
                <a:srgbClr val="53E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rgbClr val="53E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SERVICII  SOC</a:t>
            </a:r>
            <a:endParaRPr lang="en-US" b="1" dirty="0">
              <a:solidFill>
                <a:srgbClr val="53E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0E1819-D185-40DD-07C3-93D0A449805A}"/>
              </a:ext>
            </a:extLst>
          </p:cNvPr>
          <p:cNvSpPr/>
          <p:nvPr/>
        </p:nvSpPr>
        <p:spPr>
          <a:xfrm>
            <a:off x="1545055" y="3678576"/>
            <a:ext cx="2611897" cy="2742493"/>
          </a:xfrm>
          <a:prstGeom prst="roundRect">
            <a:avLst/>
          </a:prstGeom>
          <a:solidFill>
            <a:srgbClr val="D8ECF6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242A4-B0E5-F5E5-6DB8-74521075E40C}"/>
              </a:ext>
            </a:extLst>
          </p:cNvPr>
          <p:cNvSpPr txBox="1"/>
          <p:nvPr/>
        </p:nvSpPr>
        <p:spPr>
          <a:xfrm>
            <a:off x="1912761" y="3875901"/>
            <a:ext cx="180172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DE </a:t>
            </a: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SECURITATE</a:t>
            </a:r>
          </a:p>
          <a:p>
            <a:pPr algn="ctr"/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CIBERNETICA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o-RO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o-RO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ANTIVIRUS 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67503-7F31-F2EA-DA95-C6AED1A5FB66}"/>
              </a:ext>
            </a:extLst>
          </p:cNvPr>
          <p:cNvSpPr txBox="1"/>
          <p:nvPr/>
        </p:nvSpPr>
        <p:spPr>
          <a:xfrm>
            <a:off x="2069480" y="3179424"/>
            <a:ext cx="138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5"/>
                </a:solidFill>
              </a:rPr>
              <a:t>NIVELUL I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94974-087F-0E2C-220E-C23C616CF859}"/>
              </a:ext>
            </a:extLst>
          </p:cNvPr>
          <p:cNvSpPr txBox="1"/>
          <p:nvPr/>
        </p:nvSpPr>
        <p:spPr>
          <a:xfrm>
            <a:off x="5319007" y="2615877"/>
            <a:ext cx="146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5"/>
                </a:solidFill>
              </a:rPr>
              <a:t>NIVELUL II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782853-4753-96D7-857E-95194F56E49C}"/>
              </a:ext>
            </a:extLst>
          </p:cNvPr>
          <p:cNvSpPr txBox="1"/>
          <p:nvPr/>
        </p:nvSpPr>
        <p:spPr>
          <a:xfrm>
            <a:off x="8771907" y="2222678"/>
            <a:ext cx="154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accent5"/>
                </a:solidFill>
              </a:rPr>
              <a:t>NIVELUL III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E6155B-0628-FB80-815E-4A46A6410E0B}"/>
              </a:ext>
            </a:extLst>
          </p:cNvPr>
          <p:cNvSpPr txBox="1"/>
          <p:nvPr/>
        </p:nvSpPr>
        <p:spPr>
          <a:xfrm>
            <a:off x="2518031" y="1343760"/>
            <a:ext cx="779468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 algn="ctr">
              <a:lnSpc>
                <a:spcPct val="107000"/>
              </a:lnSpc>
              <a:tabLst>
                <a:tab pos="-457200" algn="l"/>
              </a:tabLst>
            </a:pPr>
            <a:r>
              <a:rPr lang="ro-RO" sz="2800" b="1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SERVICII DE</a:t>
            </a:r>
            <a:r>
              <a:rPr lang="en-US" sz="2800" b="1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2800" b="1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SECURITATE CIBERNETICĂ</a:t>
            </a:r>
            <a:endParaRPr lang="en-US" sz="2800" b="1" kern="1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Checklist">
            <a:extLst>
              <a:ext uri="{FF2B5EF4-FFF2-40B4-BE49-F238E27FC236}">
                <a16:creationId xmlns:a16="http://schemas.microsoft.com/office/drawing/2014/main" id="{1A3C0E10-0916-F8B8-2396-22736858A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5739" y="3787099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5268685-850D-30C0-7893-489B6E6B2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8186" y="3267203"/>
            <a:ext cx="1039793" cy="103979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A0D36497-4E73-D5E2-32F6-789872C12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0317" y="3049254"/>
            <a:ext cx="11811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0338"/>
      </p:ext>
    </p:extLst>
  </p:cSld>
  <p:clrMapOvr>
    <a:masterClrMapping/>
  </p:clrMapOvr>
  <p:transition spd="med" advTm="14936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636D0-0797-D39E-256B-4EE78AF3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3" t="3907" r="46180" b="9593"/>
          <a:stretch>
            <a:fillRect/>
          </a:stretch>
        </p:blipFill>
        <p:spPr>
          <a:xfrm>
            <a:off x="9582587" y="1535322"/>
            <a:ext cx="2186311" cy="2118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E36CA4-A8FF-C52A-292E-EDB5E2D9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10"/>
          <a:stretch>
            <a:fillRect/>
          </a:stretch>
        </p:blipFill>
        <p:spPr>
          <a:xfrm>
            <a:off x="9877778" y="441029"/>
            <a:ext cx="1668853" cy="938564"/>
          </a:xfrm>
          <a:prstGeom prst="rect">
            <a:avLst/>
          </a:prstGeom>
        </p:spPr>
      </p:pic>
      <p:sp>
        <p:nvSpPr>
          <p:cNvPr id="4" name="CasetăText 4">
            <a:extLst>
              <a:ext uri="{FF2B5EF4-FFF2-40B4-BE49-F238E27FC236}">
                <a16:creationId xmlns:a16="http://schemas.microsoft.com/office/drawing/2014/main" id="{7D4097CA-C752-3409-661D-BBC9722B7500}"/>
              </a:ext>
            </a:extLst>
          </p:cNvPr>
          <p:cNvSpPr txBox="1"/>
          <p:nvPr/>
        </p:nvSpPr>
        <p:spPr>
          <a:xfrm>
            <a:off x="566962" y="3331929"/>
            <a:ext cx="385107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o-RO" sz="2800" b="1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Cui se aplică NIS2?</a:t>
            </a:r>
            <a:endParaRPr lang="ro-RO" sz="2800" kern="10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A1C9F-567D-FE1A-C3DF-7F7D8B5241CB}"/>
              </a:ext>
            </a:extLst>
          </p:cNvPr>
          <p:cNvSpPr txBox="1"/>
          <p:nvPr/>
        </p:nvSpPr>
        <p:spPr>
          <a:xfrm>
            <a:off x="380007" y="4224591"/>
            <a:ext cx="2262620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o-RO" sz="1800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Instituții publice centrale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4EBC8-3DBD-0448-B066-E96B29A2CF3C}"/>
              </a:ext>
            </a:extLst>
          </p:cNvPr>
          <p:cNvSpPr txBox="1"/>
          <p:nvPr/>
        </p:nvSpPr>
        <p:spPr>
          <a:xfrm>
            <a:off x="2855672" y="4107528"/>
            <a:ext cx="2837005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o-RO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Companii din sectoare critice: transporturi, energie, sănătate, finanțe,</a:t>
            </a:r>
            <a:r>
              <a:rPr lang="en-US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telecomunicații, apărare.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25DBD7-CBB9-194A-E97B-B356FD2A83C9}"/>
              </a:ext>
            </a:extLst>
          </p:cNvPr>
          <p:cNvSpPr txBox="1"/>
          <p:nvPr/>
        </p:nvSpPr>
        <p:spPr>
          <a:xfrm>
            <a:off x="6237631" y="4188460"/>
            <a:ext cx="2318991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o-RO" sz="1600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Furnizori de servicii digitale și de infrastructură.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0C4D3-E4FE-C4A6-1B3E-B277F1BAFAF6}"/>
              </a:ext>
            </a:extLst>
          </p:cNvPr>
          <p:cNvSpPr txBox="1"/>
          <p:nvPr/>
        </p:nvSpPr>
        <p:spPr>
          <a:xfrm>
            <a:off x="9033284" y="4066372"/>
            <a:ext cx="2682781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o-RO" sz="1800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Organizații care gestionează date sensibile sau infrastructuri</a:t>
            </a:r>
            <a:r>
              <a:rPr lang="en-US" sz="1800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1800" kern="10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esențiale.</a:t>
            </a:r>
          </a:p>
        </p:txBody>
      </p:sp>
      <p:pic>
        <p:nvPicPr>
          <p:cNvPr id="11" name="Graphic 10" descr="City">
            <a:extLst>
              <a:ext uri="{FF2B5EF4-FFF2-40B4-BE49-F238E27FC236}">
                <a16:creationId xmlns:a16="http://schemas.microsoft.com/office/drawing/2014/main" id="{500693D0-4D12-B94F-728A-1960FEFBA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9689" y="5379971"/>
            <a:ext cx="1336691" cy="1336691"/>
          </a:xfrm>
          <a:prstGeom prst="rect">
            <a:avLst/>
          </a:prstGeom>
        </p:spPr>
      </p:pic>
      <p:pic>
        <p:nvPicPr>
          <p:cNvPr id="12" name="Graphic 11" descr="Bank">
            <a:extLst>
              <a:ext uri="{FF2B5EF4-FFF2-40B4-BE49-F238E27FC236}">
                <a16:creationId xmlns:a16="http://schemas.microsoft.com/office/drawing/2014/main" id="{77BDD697-6E80-3064-1A6D-E542F9F81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02" y="5419341"/>
            <a:ext cx="1188725" cy="1188725"/>
          </a:xfrm>
          <a:prstGeom prst="rect">
            <a:avLst/>
          </a:prstGeom>
        </p:spPr>
      </p:pic>
      <p:pic>
        <p:nvPicPr>
          <p:cNvPr id="13" name="Graphic 12" descr="Social network">
            <a:extLst>
              <a:ext uri="{FF2B5EF4-FFF2-40B4-BE49-F238E27FC236}">
                <a16:creationId xmlns:a16="http://schemas.microsoft.com/office/drawing/2014/main" id="{B1A847F7-1AC8-3640-3BF1-B7140A5E8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9478" y="5363833"/>
            <a:ext cx="1349395" cy="1349395"/>
          </a:xfrm>
          <a:prstGeom prst="rect">
            <a:avLst/>
          </a:prstGeom>
        </p:spPr>
      </p:pic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07CD4B4D-16FC-40C5-60E2-67D2F2B5F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17703" y="5541679"/>
            <a:ext cx="1070287" cy="107028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5F874E-7BF7-43B3-E4E3-379CE1C951B9}"/>
              </a:ext>
            </a:extLst>
          </p:cNvPr>
          <p:cNvCxnSpPr>
            <a:cxnSpLocks/>
          </p:cNvCxnSpPr>
          <p:nvPr/>
        </p:nvCxnSpPr>
        <p:spPr>
          <a:xfrm>
            <a:off x="2679104" y="4259569"/>
            <a:ext cx="0" cy="214083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CE9984-C5AC-6638-54B0-86C0E55602FE}"/>
              </a:ext>
            </a:extLst>
          </p:cNvPr>
          <p:cNvCxnSpPr>
            <a:cxnSpLocks/>
          </p:cNvCxnSpPr>
          <p:nvPr/>
        </p:nvCxnSpPr>
        <p:spPr>
          <a:xfrm>
            <a:off x="6019712" y="4188460"/>
            <a:ext cx="0" cy="229862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A23959-D5C6-1078-8DB2-2080DA895C8D}"/>
              </a:ext>
            </a:extLst>
          </p:cNvPr>
          <p:cNvCxnSpPr>
            <a:cxnSpLocks/>
          </p:cNvCxnSpPr>
          <p:nvPr/>
        </p:nvCxnSpPr>
        <p:spPr>
          <a:xfrm flipH="1">
            <a:off x="8953160" y="4248627"/>
            <a:ext cx="29762" cy="223845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08F42D-62AE-0579-95C3-DD2AEFAC4511}"/>
              </a:ext>
            </a:extLst>
          </p:cNvPr>
          <p:cNvSpPr txBox="1"/>
          <p:nvPr/>
        </p:nvSpPr>
        <p:spPr>
          <a:xfrm>
            <a:off x="619027" y="511458"/>
            <a:ext cx="8043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Implementarea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</a:rPr>
              <a:t>directivei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NIS2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23C9D3-94D9-C992-441F-D76C457CE3D2}"/>
              </a:ext>
            </a:extLst>
          </p:cNvPr>
          <p:cNvSpPr txBox="1"/>
          <p:nvPr/>
        </p:nvSpPr>
        <p:spPr>
          <a:xfrm>
            <a:off x="481500" y="1415059"/>
            <a:ext cx="9101088" cy="138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ro-RO" sz="2000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Directiva NIS2 (Directiva (UE) 2022/2555),</a:t>
            </a:r>
            <a:r>
              <a:rPr lang="en-US" sz="2000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2000" kern="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legiferată în România de Ordonanța de Urgență nr. 155/2024, este o reglementare europeană esențială pentru creșterea securității cibernetice a rețelelor și sistemelor informatice din Uniunea Europeană. </a:t>
            </a:r>
            <a:endParaRPr lang="ro-RO" sz="2000" kern="100" dirty="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43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3640">
        <p159:morph option="byObject"/>
      </p:transition>
    </mc:Choice>
    <mc:Fallback>
      <p:transition spd="slow" advTm="1364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>
            <a:extLst>
              <a:ext uri="{FF2B5EF4-FFF2-40B4-BE49-F238E27FC236}">
                <a16:creationId xmlns:a16="http://schemas.microsoft.com/office/drawing/2014/main" id="{58FEF1CA-8C58-E359-E58B-0F2A503B2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30223"/>
          <a:stretch/>
        </p:blipFill>
        <p:spPr>
          <a:xfrm>
            <a:off x="9741125" y="237667"/>
            <a:ext cx="1628119" cy="9847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E8A52CF-C2EC-DAC9-2926-5F2673C52676}"/>
                  </a:ext>
                </a:extLst>
              </p14:cNvPr>
              <p14:cNvContentPartPr/>
              <p14:nvPr/>
            </p14:nvContentPartPr>
            <p14:xfrm>
              <a:off x="-2349770" y="-4628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E8A52CF-C2EC-DAC9-2926-5F2673C526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2355890" y="-52405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3B05E15-CD64-699B-A20A-457218BC011F}"/>
              </a:ext>
            </a:extLst>
          </p:cNvPr>
          <p:cNvSpPr txBox="1"/>
          <p:nvPr/>
        </p:nvSpPr>
        <p:spPr>
          <a:xfrm>
            <a:off x="822756" y="468499"/>
            <a:ext cx="7286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o-RO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PARTENERI TEHNOLOGICI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02C3E8-6CE8-197A-830E-5AB9AEC7D2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7" y="1222386"/>
            <a:ext cx="11188326" cy="4749436"/>
          </a:xfrm>
          <a:prstGeom prst="rect">
            <a:avLst/>
          </a:prstGeom>
        </p:spPr>
      </p:pic>
      <p:sp>
        <p:nvSpPr>
          <p:cNvPr id="28" name="CasetăText 6">
            <a:extLst>
              <a:ext uri="{FF2B5EF4-FFF2-40B4-BE49-F238E27FC236}">
                <a16:creationId xmlns:a16="http://schemas.microsoft.com/office/drawing/2014/main" id="{31989943-18B9-CD07-15AF-F7A2F46622BB}"/>
              </a:ext>
            </a:extLst>
          </p:cNvPr>
          <p:cNvSpPr txBox="1"/>
          <p:nvPr/>
        </p:nvSpPr>
        <p:spPr>
          <a:xfrm>
            <a:off x="588764" y="6118243"/>
            <a:ext cx="11343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 Computers SRL</a:t>
            </a:r>
            <a:r>
              <a:rPr lang="en-US" sz="24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sz="2400" dirty="0">
                <a:solidFill>
                  <a:srgbClr val="5201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Str. Traian, nr. 68A,Constanța, Telefon: +40 241 619 222</a:t>
            </a:r>
          </a:p>
        </p:txBody>
      </p:sp>
    </p:spTree>
    <p:extLst>
      <p:ext uri="{BB962C8B-B14F-4D97-AF65-F5344CB8AC3E}">
        <p14:creationId xmlns:p14="http://schemas.microsoft.com/office/powerpoint/2010/main" val="78211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1181">
        <p:cut/>
      </p:transition>
    </mc:Choice>
    <mc:Fallback>
      <p:transition advTm="11181">
        <p:cut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849F09C392F844B4823C33345D6E80" ma:contentTypeVersion="14" ma:contentTypeDescription="Create a new document." ma:contentTypeScope="" ma:versionID="140fb29614840e492940e039644806b0">
  <xsd:schema xmlns:xsd="http://www.w3.org/2001/XMLSchema" xmlns:xs="http://www.w3.org/2001/XMLSchema" xmlns:p="http://schemas.microsoft.com/office/2006/metadata/properties" xmlns:ns2="8b1fe606-daaf-4ebc-87a5-56ab6de25f3b" xmlns:ns3="75aede54-084f-4aab-9e24-adf1979f5a1c" targetNamespace="http://schemas.microsoft.com/office/2006/metadata/properties" ma:root="true" ma:fieldsID="58c6938575f6f33bfe449e0db40a5450" ns2:_="" ns3:_="">
    <xsd:import namespace="8b1fe606-daaf-4ebc-87a5-56ab6de25f3b"/>
    <xsd:import namespace="75aede54-084f-4aab-9e24-adf1979f5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1fe606-daaf-4ebc-87a5-56ab6de25f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1cf5fd-f2a2-4924-805e-68264094f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ede54-084f-4aab-9e24-adf1979f5a1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61f825-735a-432a-a4d4-b550a918cd6f}" ma:internalName="TaxCatchAll" ma:showField="CatchAllData" ma:web="75aede54-084f-4aab-9e24-adf1979f5a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aede54-084f-4aab-9e24-adf1979f5a1c" xsi:nil="true"/>
    <lcf76f155ced4ddcb4097134ff3c332f xmlns="8b1fe606-daaf-4ebc-87a5-56ab6de25f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57239C-95BF-4191-B33B-6201012A981E}"/>
</file>

<file path=customXml/itemProps2.xml><?xml version="1.0" encoding="utf-8"?>
<ds:datastoreItem xmlns:ds="http://schemas.openxmlformats.org/officeDocument/2006/customXml" ds:itemID="{FF749718-6746-4AED-B326-78DB3523C981}"/>
</file>

<file path=customXml/itemProps3.xml><?xml version="1.0" encoding="utf-8"?>
<ds:datastoreItem xmlns:ds="http://schemas.openxmlformats.org/officeDocument/2006/customXml" ds:itemID="{05F159D8-B1C8-4EEA-AA90-99478208F536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3108</TotalTime>
  <Words>259</Words>
  <Application>Microsoft Office PowerPoint</Application>
  <PresentationFormat>Widescreen</PresentationFormat>
  <Paragraphs>77</Paragraphs>
  <Slides>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  <vt:variant>
        <vt:lpstr>Custom Shows</vt:lpstr>
      </vt:variant>
      <vt:variant>
        <vt:i4>1</vt:i4>
      </vt:variant>
    </vt:vector>
  </HeadingPairs>
  <TitlesOfParts>
    <vt:vector size="13" baseType="lpstr">
      <vt:lpstr>Arial</vt:lpstr>
      <vt:lpstr>Calibri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uoc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Marcel</dc:creator>
  <cp:lastModifiedBy>cezar.teodor56@outlook.com</cp:lastModifiedBy>
  <cp:revision>56</cp:revision>
  <dcterms:created xsi:type="dcterms:W3CDTF">2025-02-20T14:39:24Z</dcterms:created>
  <dcterms:modified xsi:type="dcterms:W3CDTF">2025-11-11T18:58:16Z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0x01010097849F09C392F844B4823C33345D6E80</vt:lpwstr>
  </property>
</Properties>
</file>