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405" r:id="rId3"/>
    <p:sldId id="40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25675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625974"/>
            <a:ext cx="10515600" cy="142545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1C1EBEF6-A72B-47C3-83DB-0BF845F3B2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65" y="369689"/>
            <a:ext cx="4628751" cy="123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72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16066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678278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964100" y="1307767"/>
            <a:ext cx="10264000" cy="48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defRPr sz="20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romanLcPeriod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rabicPeriod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Font typeface="Josefin Slab SemiBold"/>
              <a:buAutoNum type="alphaLcPeriod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Font typeface="Josefin Slab SemiBold"/>
              <a:buAutoNum type="romanLcPeriod"/>
              <a:defRPr/>
            </a:lvl9pPr>
          </a:lstStyle>
          <a:p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3525400" y="527165"/>
            <a:ext cx="5141200" cy="5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169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  <p:sp>
        <p:nvSpPr>
          <p:cNvPr id="6" name="Google Shape;125;p21">
            <a:extLst>
              <a:ext uri="{FF2B5EF4-FFF2-40B4-BE49-F238E27FC236}">
                <a16:creationId xmlns:a16="http://schemas.microsoft.com/office/drawing/2014/main" id="{C286EAFC-D47C-421C-97B4-4AAF0A25549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 flipH="1">
            <a:off x="451199" y="1896026"/>
            <a:ext cx="6942590" cy="130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4400">
                <a:solidFill>
                  <a:srgbClr val="F3F3F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 dirty="0"/>
          </a:p>
        </p:txBody>
      </p:sp>
      <p:sp>
        <p:nvSpPr>
          <p:cNvPr id="7" name="Google Shape;126;p21">
            <a:extLst>
              <a:ext uri="{FF2B5EF4-FFF2-40B4-BE49-F238E27FC236}">
                <a16:creationId xmlns:a16="http://schemas.microsoft.com/office/drawing/2014/main" id="{229001FE-24B0-4006-A536-3A431F0D146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 flipH="1">
            <a:off x="451199" y="3429000"/>
            <a:ext cx="6942590" cy="17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F3F3F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5184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Thanks!">
    <p:bg>
      <p:bgPr>
        <a:solidFill>
          <a:schemeClr val="bg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/>
          <p:nvPr/>
        </p:nvSpPr>
        <p:spPr>
          <a:xfrm>
            <a:off x="0" y="0"/>
            <a:ext cx="12192000" cy="57015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125" name="Google Shape;125;p21"/>
          <p:cNvSpPr txBox="1">
            <a:spLocks noGrp="1"/>
          </p:cNvSpPr>
          <p:nvPr>
            <p:ph type="ctrTitle"/>
          </p:nvPr>
        </p:nvSpPr>
        <p:spPr>
          <a:xfrm flipH="1">
            <a:off x="451199" y="1896026"/>
            <a:ext cx="6942590" cy="130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4400">
                <a:solidFill>
                  <a:srgbClr val="F3F3F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 dirty="0"/>
          </a:p>
        </p:txBody>
      </p:sp>
      <p:sp>
        <p:nvSpPr>
          <p:cNvPr id="126" name="Google Shape;126;p21"/>
          <p:cNvSpPr txBox="1">
            <a:spLocks noGrp="1"/>
          </p:cNvSpPr>
          <p:nvPr>
            <p:ph type="subTitle" idx="1"/>
          </p:nvPr>
        </p:nvSpPr>
        <p:spPr>
          <a:xfrm flipH="1">
            <a:off x="451199" y="3429000"/>
            <a:ext cx="6942590" cy="17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solidFill>
                  <a:srgbClr val="F3F3F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F11AE0-9131-470D-A7B3-D8D55DB23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4610BA-3ECF-43FC-B2A1-735E9EC90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0A5B1B-017A-4945-A108-03773773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759088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6197601" y="933278"/>
            <a:ext cx="5343188" cy="4590285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1320799" y="2537691"/>
            <a:ext cx="4961468" cy="1434541"/>
          </a:xfrm>
        </p:spPr>
        <p:txBody>
          <a:bodyPr lIns="0" tIns="0" rIns="0" bIns="0"/>
          <a:lstStyle>
            <a:lvl1pPr marL="0" indent="0">
              <a:buNone/>
              <a:defRPr sz="3733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435577" y="2537691"/>
            <a:ext cx="624103" cy="574516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3733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10893426" y="6260859"/>
            <a:ext cx="863605" cy="28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6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53334"/>
            <a:ext cx="10515600" cy="41355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775"/>
            <a:ext cx="10515600" cy="41671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DCE4E7-E66D-413F-98F7-AC1A33E0E7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7736" y="159238"/>
            <a:ext cx="2296064" cy="1103409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FD03C7A6-52B5-42F7-A309-DAB63BDE311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01" y="182218"/>
            <a:ext cx="3748857" cy="99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13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54128"/>
            <a:ext cx="10515600" cy="41355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09775"/>
            <a:ext cx="5181600" cy="41671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09775"/>
            <a:ext cx="5181600" cy="41671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82EDEC-9BD0-4279-B2C6-41FB9AD19A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675" y="133516"/>
            <a:ext cx="4924066" cy="104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1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448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96349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69974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9689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23444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29.05.2024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TLP = AMBER</a:t>
            </a:r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8484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29.05.2024</a:t>
            </a:r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TLP = AMBER</a:t>
            </a:r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FBE13-5F3C-4C2C-A7BF-31CB0B1FF392}" type="slidenum">
              <a:rPr lang="aa-ET" smtClean="0"/>
              <a:t>‹#›</a:t>
            </a:fld>
            <a:endParaRPr lang="aa-ET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043D2-F842-4F0F-AC4E-D2273ABE63D1}"/>
              </a:ext>
            </a:extLst>
          </p:cNvPr>
          <p:cNvSpPr/>
          <p:nvPr userDrawn="1"/>
        </p:nvSpPr>
        <p:spPr>
          <a:xfrm>
            <a:off x="446534" y="6229350"/>
            <a:ext cx="3703320" cy="94997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A2761-CAB2-4AD3-8B1D-D5F4FB7DBAEB}"/>
              </a:ext>
            </a:extLst>
          </p:cNvPr>
          <p:cNvSpPr/>
          <p:nvPr userDrawn="1"/>
        </p:nvSpPr>
        <p:spPr>
          <a:xfrm>
            <a:off x="8042147" y="622579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208BDD-9FEF-429F-A21A-59ECC9CCF800}"/>
              </a:ext>
            </a:extLst>
          </p:cNvPr>
          <p:cNvSpPr/>
          <p:nvPr userDrawn="1"/>
        </p:nvSpPr>
        <p:spPr>
          <a:xfrm>
            <a:off x="4241830" y="6229350"/>
            <a:ext cx="3703320" cy="9144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linkedin.com/in/andreimitran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dnsc.ro/doc/carier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4D17-AC87-4689-B8C2-FE74033CA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184" y="1491472"/>
            <a:ext cx="9218646" cy="1063689"/>
          </a:xfrm>
        </p:spPr>
        <p:txBody>
          <a:bodyPr>
            <a:noAutofit/>
          </a:bodyPr>
          <a:lstStyle/>
          <a:p>
            <a:pPr algn="ctr" fontAlgn="t">
              <a:spcBef>
                <a:spcPts val="0"/>
              </a:spcBef>
            </a:pPr>
            <a:br>
              <a:rPr lang="ro-RO" sz="2800" b="1" dirty="0">
                <a:latin typeface="Arial" panose="020B0604020202020204" pitchFamily="34" charset="0"/>
              </a:rPr>
            </a:br>
            <a:br>
              <a:rPr lang="ro-RO" sz="28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o-RO" sz="3200" b="1" dirty="0">
                <a:solidFill>
                  <a:srgbClr val="0070C0"/>
                </a:solidFill>
                <a:latin typeface="+mn-lt"/>
              </a:rPr>
              <a:t>Directoratul Național de Securitate Cibernetică</a:t>
            </a:r>
            <a:br>
              <a:rPr lang="ro-RO" sz="2800" b="1" dirty="0">
                <a:latin typeface="Arial" panose="020B0604020202020204" pitchFamily="34" charset="0"/>
              </a:rPr>
            </a:br>
            <a:endParaRPr lang="ro-RO" altLang="ro-RO" sz="2400" dirty="0">
              <a:latin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162C4-4EC5-4BB2-9A43-56DCD3E9F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199" y="2480313"/>
            <a:ext cx="11277600" cy="3503173"/>
          </a:xfrm>
        </p:spPr>
        <p:txBody>
          <a:bodyPr anchor="b"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ro-RO" sz="1800" b="1" dirty="0"/>
              <a:t>Directoratul Național de Securitate Cibernetică </a:t>
            </a:r>
            <a:r>
              <a:rPr lang="ro-RO" sz="1800" dirty="0"/>
              <a:t>(DNSC) – conform OUG nr. 104/2021 principala responsabilitate a DNSC este asigurarea </a:t>
            </a:r>
            <a:r>
              <a:rPr lang="ro-RO" sz="1800" b="1" u="sng" dirty="0"/>
              <a:t>securității cibernetice a spațiului cibernetic național civil</a:t>
            </a:r>
            <a:r>
              <a:rPr lang="ro-RO" sz="1800" dirty="0"/>
              <a:t>, în colaborare cu instituțiile și autoritățile competente</a:t>
            </a:r>
            <a:r>
              <a:rPr lang="it-IT" sz="1800" dirty="0"/>
              <a:t>.</a:t>
            </a:r>
            <a:r>
              <a:rPr lang="ro-RO" sz="1800" dirty="0"/>
              <a:t> </a:t>
            </a:r>
          </a:p>
          <a:p>
            <a:pPr>
              <a:lnSpc>
                <a:spcPct val="160000"/>
              </a:lnSpc>
            </a:pPr>
            <a:r>
              <a:rPr lang="ro-RO" sz="1800" dirty="0"/>
              <a:t>DNSC este autoritatea competentă la nivel național pentru spațiul cibernetic național civil, precum și pentru gestionarea riscurilor și a incidentelor de securitate cibernetică.</a:t>
            </a:r>
          </a:p>
          <a:p>
            <a:endParaRPr lang="ro-RO" sz="1800" b="1" dirty="0"/>
          </a:p>
          <a:p>
            <a:r>
              <a:rPr lang="en-US" sz="1800" b="1" dirty="0"/>
              <a:t>A</a:t>
            </a:r>
            <a:r>
              <a:rPr lang="ro-RO" sz="1800" b="1" dirty="0" err="1"/>
              <a:t>ndrei</a:t>
            </a:r>
            <a:r>
              <a:rPr lang="ro-RO" sz="1800" b="1" dirty="0"/>
              <a:t> Mitrana -</a:t>
            </a:r>
            <a:r>
              <a:rPr lang="en-US" sz="1800" b="1" dirty="0"/>
              <a:t> Senior Cyber Security Manager &amp; Head of Human Resources</a:t>
            </a:r>
            <a:endParaRPr lang="ro-RO" sz="1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Expert HR cu 20+ ani </a:t>
            </a:r>
            <a:r>
              <a:rPr lang="en-US" sz="1800" dirty="0" err="1"/>
              <a:t>experiență</a:t>
            </a:r>
            <a:r>
              <a:rPr lang="en-US" sz="1800" dirty="0"/>
              <a:t>: </a:t>
            </a:r>
            <a:r>
              <a:rPr lang="en-US" sz="1800" dirty="0" err="1"/>
              <a:t>recrutare</a:t>
            </a:r>
            <a:r>
              <a:rPr lang="en-US" sz="1800" dirty="0"/>
              <a:t> </a:t>
            </a:r>
            <a:r>
              <a:rPr lang="en-US" sz="1800" dirty="0" err="1"/>
              <a:t>tehnică</a:t>
            </a:r>
            <a:r>
              <a:rPr lang="en-US" sz="1800" dirty="0"/>
              <a:t>, executive search, talent acquisition </a:t>
            </a:r>
            <a:r>
              <a:rPr lang="en-US" sz="1800" dirty="0" err="1"/>
              <a:t>în</a:t>
            </a:r>
            <a:r>
              <a:rPr lang="en-US" sz="1800" dirty="0"/>
              <a:t> cybersecurity</a:t>
            </a:r>
            <a:r>
              <a:rPr lang="ro-RO" sz="18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/>
              <a:t>Coordonare Direcția </a:t>
            </a:r>
            <a:r>
              <a:rPr lang="ro-RO" sz="1800" dirty="0"/>
              <a:t>Capital</a:t>
            </a:r>
            <a:r>
              <a:rPr lang="it-IT" sz="1800" dirty="0"/>
              <a:t> Uman</a:t>
            </a:r>
            <a:r>
              <a:rPr lang="ro-RO" sz="1800" dirty="0"/>
              <a:t> a DNSC</a:t>
            </a:r>
            <a:r>
              <a:rPr lang="it-IT" sz="1800" dirty="0"/>
              <a:t>: strategie HR, recrutare, training</a:t>
            </a:r>
            <a:r>
              <a:rPr lang="ro-RO" sz="1800" dirty="0"/>
              <a:t> și inovare.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dirty="0"/>
              <a:t>Link profil</a:t>
            </a:r>
            <a:r>
              <a:rPr lang="en-US" sz="1800" dirty="0"/>
              <a:t>: </a:t>
            </a:r>
            <a:r>
              <a:rPr lang="en-US" sz="1800" dirty="0">
                <a:hlinkClick r:id="rId2"/>
              </a:rPr>
              <a:t>https://www.linkedin.com/in/andreimitrana/</a:t>
            </a:r>
            <a:r>
              <a:rPr lang="en-US" sz="1800" dirty="0"/>
              <a:t> </a:t>
            </a:r>
            <a:endParaRPr lang="ro-RO" sz="1800" dirty="0"/>
          </a:p>
          <a:p>
            <a:r>
              <a:rPr lang="ro-RO" sz="1800" dirty="0"/>
              <a:t>	</a:t>
            </a:r>
            <a:endParaRPr lang="en-US" sz="180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9A92D-9AF8-4009-9241-81A53232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25</a:t>
            </a:r>
            <a:endParaRPr kumimoji="0" lang="aa-E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73F1B-EB38-4EEF-8DCB-145D97F2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9FBE13-5F3C-4C2C-A7BF-31CB0B1FF392}" type="slidenum">
              <a:rPr kumimoji="0" lang="aa-E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a-E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DB8477C7-4F4F-4AD6-A2BB-1C02982C1E65}"/>
              </a:ext>
            </a:extLst>
          </p:cNvPr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25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.0</a:t>
            </a: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.202</a:t>
            </a: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6</a:t>
            </a:r>
            <a:endParaRPr kumimoji="0" lang="aa-E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6C337953-DE2F-4617-8E53-1D0663874EE5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9FBE13-5F3C-4C2C-A7BF-31CB0B1FF392}" type="slidenum">
              <a:rPr kumimoji="0" lang="aa-E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a-E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6AC73A4-E341-BBE8-F08C-3B4943635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148" y="6440482"/>
            <a:ext cx="1009702" cy="19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14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4D17-AC87-4689-B8C2-FE74033CA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926" y="1599252"/>
            <a:ext cx="7605830" cy="422203"/>
          </a:xfrm>
        </p:spPr>
        <p:txBody>
          <a:bodyPr>
            <a:noAutofit/>
          </a:bodyPr>
          <a:lstStyle/>
          <a:p>
            <a:pPr fontAlgn="t">
              <a:spcBef>
                <a:spcPts val="0"/>
              </a:spcBef>
            </a:pPr>
            <a:br>
              <a:rPr lang="ro-RO" sz="2800" b="1" dirty="0">
                <a:latin typeface="Arial" panose="020B0604020202020204" pitchFamily="34" charset="0"/>
              </a:rPr>
            </a:br>
            <a:r>
              <a:rPr lang="ro-RO" sz="2000" b="1" dirty="0">
                <a:solidFill>
                  <a:srgbClr val="0070C0"/>
                </a:solidFill>
                <a:latin typeface="Arial" panose="020B0604020202020204" pitchFamily="34" charset="0"/>
              </a:rPr>
              <a:t>Proiecte, tehnologii, direcții</a:t>
            </a:r>
            <a:endParaRPr lang="ro-RO" altLang="ro-RO" sz="2000" dirty="0">
              <a:latin typeface="Arial" panose="020B0604020202020204" pitchFamily="34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9A92D-9AF8-4009-9241-81A53232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25.03.2026</a:t>
            </a:r>
            <a:endParaRPr kumimoji="0" lang="aa-E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73F1B-EB38-4EEF-8DCB-145D97F2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9FBE13-5F3C-4C2C-A7BF-31CB0B1FF392}" type="slidenum">
              <a:rPr kumimoji="0" lang="aa-E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a-E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05C490B-BF16-4B7A-9C04-DFA82DB23C0B}"/>
              </a:ext>
            </a:extLst>
          </p:cNvPr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25</a:t>
            </a:r>
            <a:endParaRPr kumimoji="0" lang="aa-E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3FFFF5E-1E1F-4BF2-BE6A-4D19FCAE4209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9FBE13-5F3C-4C2C-A7BF-31CB0B1FF392}" type="slidenum">
              <a:rPr kumimoji="0" lang="aa-E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a-E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6A2C08C2-303B-4B95-9A3F-5425837298C3}"/>
              </a:ext>
            </a:extLst>
          </p:cNvPr>
          <p:cNvSpPr txBox="1">
            <a:spLocks noChangeArrowheads="1"/>
          </p:cNvSpPr>
          <p:nvPr/>
        </p:nvSpPr>
        <p:spPr>
          <a:xfrm>
            <a:off x="623346" y="2179658"/>
            <a:ext cx="10945305" cy="40438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Proiecte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>
              <a:lnSpc>
                <a:spcPct val="100000"/>
              </a:lnSpc>
            </a:pPr>
            <a:r>
              <a:rPr lang="en-US" sz="1200" dirty="0"/>
              <a:t>DNSC a </a:t>
            </a:r>
            <a:r>
              <a:rPr lang="en-US" sz="1200" dirty="0" err="1"/>
              <a:t>organizat</a:t>
            </a:r>
            <a:r>
              <a:rPr lang="en-US" sz="1200" dirty="0"/>
              <a:t> </a:t>
            </a:r>
            <a:r>
              <a:rPr lang="en-US" sz="1200" dirty="0" err="1"/>
              <a:t>concursuri</a:t>
            </a:r>
            <a:r>
              <a:rPr lang="en-US" sz="1200" dirty="0"/>
              <a:t> de </a:t>
            </a:r>
            <a:r>
              <a:rPr lang="en-US" sz="1200" dirty="0" err="1"/>
              <a:t>angajare</a:t>
            </a:r>
            <a:r>
              <a:rPr lang="en-US" sz="1200" dirty="0"/>
              <a:t> dedicate </a:t>
            </a:r>
            <a:r>
              <a:rPr lang="en-US" sz="1200" dirty="0" err="1"/>
              <a:t>studenților</a:t>
            </a:r>
            <a:r>
              <a:rPr lang="en-US" sz="1200" dirty="0"/>
              <a:t> din an terminal de </a:t>
            </a:r>
            <a:r>
              <a:rPr lang="en-US" sz="1200" dirty="0" err="1"/>
              <a:t>facultate</a:t>
            </a:r>
            <a:r>
              <a:rPr lang="en-US" sz="1200" dirty="0"/>
              <a:t> (</a:t>
            </a:r>
            <a:r>
              <a:rPr lang="en-US" sz="1200" dirty="0" err="1"/>
              <a:t>funcții</a:t>
            </a:r>
            <a:r>
              <a:rPr lang="en-US" sz="1200" dirty="0"/>
              <a:t> </a:t>
            </a:r>
            <a:r>
              <a:rPr lang="en-US" sz="1200" dirty="0" err="1"/>
              <a:t>specifice</a:t>
            </a:r>
            <a:r>
              <a:rPr lang="en-US" sz="1200" dirty="0"/>
              <a:t> cu </a:t>
            </a:r>
            <a:r>
              <a:rPr lang="en-US" sz="1200" dirty="0" err="1"/>
              <a:t>studii</a:t>
            </a:r>
            <a:r>
              <a:rPr lang="en-US" sz="1200" dirty="0"/>
              <a:t> </a:t>
            </a:r>
            <a:r>
              <a:rPr lang="en-US" sz="1200" dirty="0" err="1"/>
              <a:t>medii</a:t>
            </a:r>
            <a:r>
              <a:rPr lang="en-US" sz="1200" dirty="0"/>
              <a:t>).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anul</a:t>
            </a:r>
            <a:r>
              <a:rPr lang="en-US" sz="1200" dirty="0"/>
              <a:t> 2025,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cadrul</a:t>
            </a:r>
            <a:r>
              <a:rPr lang="en-US" sz="1200" dirty="0"/>
              <a:t> </a:t>
            </a:r>
            <a:r>
              <a:rPr lang="en-US" sz="1200" dirty="0" err="1"/>
              <a:t>Directoratului</a:t>
            </a:r>
            <a:r>
              <a:rPr lang="en-US" sz="1200" dirty="0"/>
              <a:t> au </a:t>
            </a:r>
            <a:r>
              <a:rPr lang="en-US" sz="1200" dirty="0" err="1"/>
              <a:t>fost</a:t>
            </a:r>
            <a:r>
              <a:rPr lang="en-US" sz="1200" dirty="0"/>
              <a:t> </a:t>
            </a:r>
            <a:r>
              <a:rPr lang="en-US" sz="1200" dirty="0" err="1"/>
              <a:t>angajați</a:t>
            </a:r>
            <a:r>
              <a:rPr lang="en-US" sz="1200" dirty="0"/>
              <a:t> cu contract de </a:t>
            </a:r>
            <a:r>
              <a:rPr lang="en-US" sz="1200" dirty="0" err="1"/>
              <a:t>muncă</a:t>
            </a:r>
            <a:r>
              <a:rPr lang="en-US" sz="1200" dirty="0"/>
              <a:t> </a:t>
            </a:r>
            <a:r>
              <a:rPr lang="en-US" sz="1200" b="1" u="sng" dirty="0"/>
              <a:t>25 de </a:t>
            </a:r>
            <a:r>
              <a:rPr lang="en-US" sz="1200" b="1" u="sng" dirty="0" err="1"/>
              <a:t>studenți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Această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abordare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este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o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practică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strategică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pentru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atragerea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talentelor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emergente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domeniul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securității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cibernetice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asigură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un flux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continuu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competențe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noi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tinere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aliniate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cu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nevoile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instituției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contribuind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la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obiectivele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naționale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securitate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digitală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lvl="0">
              <a:lnSpc>
                <a:spcPct val="100000"/>
              </a:lnSpc>
            </a:pP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Strategia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DNSC de a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investi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masiv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studenți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debutanți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promovează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meritocrația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incluziunea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sectorul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public,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prevenind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blocajele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angajare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susținând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retenția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absolvenților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România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contextul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cererii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crescute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specialiști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domeniul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securității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cibernetice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Procesul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recrutare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dedicat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studenților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permite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identificarea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proactivă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profilelor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tehnice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cu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potențial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ridicat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în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domeniul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securității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cibernetice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reducând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timpul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recrutare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și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costurile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asociate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formării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inițiale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o-RO" altLang="en-US" sz="1200" dirty="0">
                <a:solidFill>
                  <a:prstClr val="black"/>
                </a:solidFill>
              </a:rPr>
              <a:t>Implicarea activă în desfășurarea </a:t>
            </a:r>
            <a:r>
              <a:rPr lang="en-US" altLang="en-US" sz="1200" dirty="0" err="1">
                <a:solidFill>
                  <a:prstClr val="black"/>
                </a:solidFill>
              </a:rPr>
              <a:t>stagiilor</a:t>
            </a:r>
            <a:r>
              <a:rPr lang="en-US" altLang="en-US" sz="1200" dirty="0">
                <a:solidFill>
                  <a:prstClr val="black"/>
                </a:solidFill>
              </a:rPr>
              <a:t> de </a:t>
            </a:r>
            <a:r>
              <a:rPr lang="en-US" altLang="en-US" sz="1200" dirty="0" err="1">
                <a:solidFill>
                  <a:prstClr val="black"/>
                </a:solidFill>
              </a:rPr>
              <a:t>practic</a:t>
            </a:r>
            <a:r>
              <a:rPr lang="ro-RO" altLang="en-US" sz="1200" dirty="0">
                <a:solidFill>
                  <a:prstClr val="black"/>
                </a:solidFill>
              </a:rPr>
              <a:t>ă în cadrul DNSC pentru studenții facultăților cu care avem semnate acorduri de practică.</a:t>
            </a:r>
            <a:endParaRPr lang="en-US" altLang="en-US" sz="1200" dirty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</a:pPr>
            <a:r>
              <a:rPr lang="en-US" altLang="en-US" sz="1200" dirty="0" err="1">
                <a:solidFill>
                  <a:prstClr val="black"/>
                </a:solidFill>
              </a:rPr>
              <a:t>Proiecte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ro-RO" altLang="en-US" sz="1200" dirty="0">
                <a:solidFill>
                  <a:prstClr val="black"/>
                </a:solidFill>
              </a:rPr>
              <a:t>PNRR</a:t>
            </a:r>
            <a:r>
              <a:rPr lang="en-US" altLang="en-US" sz="1200" dirty="0">
                <a:solidFill>
                  <a:prstClr val="black"/>
                </a:solidFill>
              </a:rPr>
              <a:t>/UE </a:t>
            </a:r>
            <a:r>
              <a:rPr lang="en-US" altLang="en-US" sz="1200" dirty="0" err="1">
                <a:solidFill>
                  <a:prstClr val="black"/>
                </a:solidFill>
              </a:rPr>
              <a:t>pentru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competențe</a:t>
            </a:r>
            <a:r>
              <a:rPr lang="en-US" altLang="en-US" sz="1200" dirty="0">
                <a:solidFill>
                  <a:prstClr val="black"/>
                </a:solidFill>
              </a:rPr>
              <a:t> de </a:t>
            </a:r>
            <a:r>
              <a:rPr lang="en-US" altLang="en-US" sz="1200" dirty="0" err="1">
                <a:solidFill>
                  <a:prstClr val="black"/>
                </a:solidFill>
              </a:rPr>
              <a:t>securitate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cibernetică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în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școli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și</a:t>
            </a:r>
            <a:r>
              <a:rPr lang="en-US" altLang="en-US" sz="1200" dirty="0">
                <a:solidFill>
                  <a:prstClr val="black"/>
                </a:solidFill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</a:rPr>
              <a:t>universități</a:t>
            </a:r>
            <a:r>
              <a:rPr lang="en-US" altLang="en-US" sz="1200" dirty="0">
                <a:solidFill>
                  <a:prstClr val="black"/>
                </a:solidFill>
              </a:rPr>
              <a:t>.</a:t>
            </a:r>
            <a:endParaRPr lang="ro-RO" altLang="en-US" sz="1200" dirty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Tehnologii </a:t>
            </a: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cheie</a:t>
            </a:r>
            <a:r>
              <a:rPr lang="en-US" altLang="en-US" sz="1200" b="1" dirty="0">
                <a:solidFill>
                  <a:prstClr val="black"/>
                </a:solidFill>
              </a:rPr>
              <a:t>: 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SIEM, SOAR, XDR –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operare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SOC modern; AI/ML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pentru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detectarea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amenințărilor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; Zero‑trust, cloud security, endpoint protection.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Direcții</a:t>
            </a: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n-US" alt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carieră</a:t>
            </a: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es-E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Tehnician</a:t>
            </a:r>
            <a:r>
              <a:rPr kumimoji="0" lang="es-E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s-E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echipamente</a:t>
            </a:r>
            <a:r>
              <a:rPr kumimoji="0" lang="es-E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es-E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calcul</a:t>
            </a:r>
            <a:r>
              <a:rPr kumimoji="0" lang="es-E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si </a:t>
            </a:r>
            <a:r>
              <a:rPr kumimoji="0" lang="es-ES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rețele</a:t>
            </a:r>
            <a:r>
              <a:rPr lang="es-ES" altLang="en-US" sz="1200" dirty="0">
                <a:solidFill>
                  <a:prstClr val="black"/>
                </a:solidFill>
              </a:rPr>
              <a:t>; </a:t>
            </a:r>
            <a:r>
              <a:rPr lang="es-ES" altLang="en-US" sz="1200" dirty="0" err="1">
                <a:solidFill>
                  <a:prstClr val="black"/>
                </a:solidFill>
              </a:rPr>
              <a:t>Analist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ajutor</a:t>
            </a:r>
            <a:r>
              <a:rPr lang="es-ES" altLang="en-US" sz="1200" dirty="0">
                <a:solidFill>
                  <a:prstClr val="black"/>
                </a:solidFill>
              </a:rPr>
              <a:t>; Expert </a:t>
            </a:r>
            <a:r>
              <a:rPr lang="es-ES" altLang="en-US" sz="1200" dirty="0" err="1">
                <a:solidFill>
                  <a:prstClr val="black"/>
                </a:solidFill>
              </a:rPr>
              <a:t>investigații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digitale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și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analiză</a:t>
            </a:r>
            <a:r>
              <a:rPr lang="es-ES" altLang="en-US" sz="1200" dirty="0">
                <a:solidFill>
                  <a:prstClr val="black"/>
                </a:solidFill>
              </a:rPr>
              <a:t> malware; Expert </a:t>
            </a:r>
            <a:r>
              <a:rPr lang="es-ES" altLang="en-US" sz="1200" dirty="0" err="1">
                <a:solidFill>
                  <a:prstClr val="black"/>
                </a:solidFill>
              </a:rPr>
              <a:t>în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investigații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digitale</a:t>
            </a:r>
            <a:r>
              <a:rPr lang="es-ES" altLang="en-US" sz="1200" dirty="0">
                <a:solidFill>
                  <a:prstClr val="black"/>
                </a:solidFill>
              </a:rPr>
              <a:t>; Expert </a:t>
            </a:r>
            <a:r>
              <a:rPr lang="es-ES" altLang="en-US" sz="1200" dirty="0" err="1">
                <a:solidFill>
                  <a:prstClr val="black"/>
                </a:solidFill>
              </a:rPr>
              <a:t>analiză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surse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deschise</a:t>
            </a:r>
            <a:r>
              <a:rPr lang="es-ES" altLang="en-US" sz="1200" dirty="0">
                <a:solidFill>
                  <a:prstClr val="black"/>
                </a:solidFill>
              </a:rPr>
              <a:t>, </a:t>
            </a:r>
            <a:r>
              <a:rPr lang="es-ES" altLang="en-US" sz="1200" dirty="0" err="1">
                <a:solidFill>
                  <a:prstClr val="black"/>
                </a:solidFill>
              </a:rPr>
              <a:t>riscuri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și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amenințări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securitate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cibernetică</a:t>
            </a:r>
            <a:r>
              <a:rPr lang="es-ES" altLang="en-US" sz="1200" dirty="0">
                <a:solidFill>
                  <a:prstClr val="black"/>
                </a:solidFill>
              </a:rPr>
              <a:t>; Expert </a:t>
            </a:r>
            <a:r>
              <a:rPr lang="es-ES" altLang="en-US" sz="1200" dirty="0" err="1">
                <a:solidFill>
                  <a:prstClr val="black"/>
                </a:solidFill>
              </a:rPr>
              <a:t>preluare</a:t>
            </a:r>
            <a:r>
              <a:rPr lang="es-ES" altLang="en-US" sz="1200" dirty="0">
                <a:solidFill>
                  <a:prstClr val="black"/>
                </a:solidFill>
              </a:rPr>
              <a:t>, </a:t>
            </a:r>
            <a:r>
              <a:rPr lang="es-ES" altLang="en-US" sz="1200" dirty="0" err="1">
                <a:solidFill>
                  <a:prstClr val="black"/>
                </a:solidFill>
              </a:rPr>
              <a:t>analiză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primară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și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răspuns</a:t>
            </a:r>
            <a:r>
              <a:rPr lang="es-ES" altLang="en-US" sz="1200" dirty="0">
                <a:solidFill>
                  <a:prstClr val="black"/>
                </a:solidFill>
              </a:rPr>
              <a:t> la incidente </a:t>
            </a:r>
            <a:r>
              <a:rPr lang="es-ES" altLang="en-US" sz="1200" dirty="0" err="1">
                <a:solidFill>
                  <a:prstClr val="black"/>
                </a:solidFill>
              </a:rPr>
              <a:t>securitate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cibernetică</a:t>
            </a:r>
            <a:r>
              <a:rPr lang="es-ES" altLang="en-US" sz="1200" dirty="0">
                <a:solidFill>
                  <a:prstClr val="black"/>
                </a:solidFill>
              </a:rPr>
              <a:t>; Expert </a:t>
            </a:r>
            <a:r>
              <a:rPr lang="es-ES" altLang="en-US" sz="1200" dirty="0" err="1">
                <a:solidFill>
                  <a:prstClr val="black"/>
                </a:solidFill>
              </a:rPr>
              <a:t>securitate</a:t>
            </a:r>
            <a:r>
              <a:rPr lang="es-ES" altLang="en-US" sz="1200" dirty="0">
                <a:solidFill>
                  <a:prstClr val="black"/>
                </a:solidFill>
              </a:rPr>
              <a:t> </a:t>
            </a:r>
            <a:r>
              <a:rPr lang="es-ES" altLang="en-US" sz="1200" dirty="0" err="1">
                <a:solidFill>
                  <a:prstClr val="black"/>
                </a:solidFill>
              </a:rPr>
              <a:t>cibernetic</a:t>
            </a:r>
            <a:r>
              <a:rPr lang="ro-RO" altLang="en-US" sz="1200" dirty="0">
                <a:solidFill>
                  <a:prstClr val="black"/>
                </a:solidFill>
              </a:rPr>
              <a:t>ă.</a:t>
            </a:r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00FB13-188A-220D-CB8C-A7CA7320E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9988" y="6441367"/>
            <a:ext cx="1012024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071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9A92D-9AF8-4009-9241-81A53232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25.03.2026</a:t>
            </a:r>
            <a:endParaRPr kumimoji="0" lang="aa-E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73F1B-EB38-4EEF-8DCB-145D97F2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9FBE13-5F3C-4C2C-A7BF-31CB0B1FF392}" type="slidenum">
              <a:rPr kumimoji="0" lang="aa-E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a-E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A5DF61-6334-4AD9-9462-166D7B98D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14605"/>
            <a:ext cx="10515600" cy="497860"/>
          </a:xfrm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rgbClr val="0070C0"/>
                </a:solidFill>
              </a:rPr>
              <a:t>Oportunit</a:t>
            </a:r>
            <a:r>
              <a:rPr lang="ro-RO" sz="2000" b="1" dirty="0" err="1">
                <a:solidFill>
                  <a:srgbClr val="0070C0"/>
                </a:solidFill>
              </a:rPr>
              <a:t>ăți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ro-RO" sz="2000" b="1" dirty="0">
                <a:solidFill>
                  <a:srgbClr val="0070C0"/>
                </a:solidFill>
              </a:rPr>
              <a:t>reale </a:t>
            </a:r>
            <a:r>
              <a:rPr lang="en-US" sz="2000" b="1" dirty="0" err="1">
                <a:solidFill>
                  <a:srgbClr val="0070C0"/>
                </a:solidFill>
              </a:rPr>
              <a:t>pentru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studen</a:t>
            </a:r>
            <a:r>
              <a:rPr lang="ro-RO" sz="2000" b="1" dirty="0">
                <a:solidFill>
                  <a:srgbClr val="0070C0"/>
                </a:solidFill>
              </a:rPr>
              <a:t>ți</a:t>
            </a:r>
            <a:r>
              <a:rPr lang="en-US" sz="2000" b="1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3575FF8-4619-4161-BE8B-DB19B909D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412408"/>
            <a:ext cx="10281886" cy="3184456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600" dirty="0"/>
              <a:t>Programe de practică</a:t>
            </a:r>
            <a:r>
              <a:rPr lang="en-US" sz="16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A</a:t>
            </a:r>
            <a:r>
              <a:rPr lang="ro-RO" sz="1600" dirty="0" err="1"/>
              <a:t>cces</a:t>
            </a:r>
            <a:r>
              <a:rPr lang="ro-RO" sz="1600" dirty="0"/>
              <a:t> la un ecosistem integrat de securitate cibernetică (instituții publice, universități, sector privat) unde vor avea posibilitățile să învețe și să acumuleze cunoștințe prin proiecte reale.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O</a:t>
            </a:r>
            <a:r>
              <a:rPr lang="ro-RO" sz="1600" dirty="0"/>
              <a:t>ferim opțiuni </a:t>
            </a:r>
            <a:r>
              <a:rPr lang="en-US" sz="1600" dirty="0" err="1"/>
              <a:t>reale</a:t>
            </a:r>
            <a:r>
              <a:rPr lang="en-US" sz="1600" dirty="0"/>
              <a:t> </a:t>
            </a:r>
            <a:r>
              <a:rPr lang="ro-RO" sz="1600" dirty="0"/>
              <a:t>pentru studenții de la diverse specializări (IT, matematică, statistică, </a:t>
            </a:r>
            <a:r>
              <a:rPr lang="en-US" sz="1600" dirty="0"/>
              <a:t>juridic</a:t>
            </a:r>
            <a:r>
              <a:rPr lang="ro-RO" sz="1600" dirty="0"/>
              <a:t>, management).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600" dirty="0"/>
              <a:t>O</a:t>
            </a:r>
            <a:r>
              <a:rPr lang="en-US" sz="1600" dirty="0" err="1"/>
              <a:t>rganiza</a:t>
            </a:r>
            <a:r>
              <a:rPr lang="ro-RO" sz="1600" dirty="0"/>
              <a:t>rea</a:t>
            </a:r>
            <a:r>
              <a:rPr lang="en-US" sz="1600" dirty="0"/>
              <a:t> </a:t>
            </a:r>
            <a:r>
              <a:rPr lang="ro-RO" sz="1600" dirty="0"/>
              <a:t>în 2026 de </a:t>
            </a:r>
            <a:r>
              <a:rPr lang="en-US" sz="1600" dirty="0" err="1"/>
              <a:t>concursuri</a:t>
            </a:r>
            <a:r>
              <a:rPr lang="en-US" sz="1600" dirty="0"/>
              <a:t> de </a:t>
            </a:r>
            <a:r>
              <a:rPr lang="en-US" sz="1600" dirty="0" err="1"/>
              <a:t>angajare</a:t>
            </a:r>
            <a:r>
              <a:rPr lang="en-US" sz="1600" dirty="0"/>
              <a:t> dedicate </a:t>
            </a:r>
            <a:r>
              <a:rPr lang="en-US" sz="1600" dirty="0" err="1"/>
              <a:t>studenților</a:t>
            </a:r>
            <a:r>
              <a:rPr lang="en-US" sz="1600" dirty="0"/>
              <a:t> din an terminal de </a:t>
            </a:r>
            <a:r>
              <a:rPr lang="en-US" sz="1600" dirty="0" err="1"/>
              <a:t>facultate</a:t>
            </a:r>
            <a:r>
              <a:rPr lang="ro-RO" sz="1600" dirty="0"/>
              <a:t>.</a:t>
            </a:r>
          </a:p>
          <a:p>
            <a:endParaRPr lang="ro-RO" sz="1600" dirty="0"/>
          </a:p>
          <a:p>
            <a:pPr algn="ctr"/>
            <a:r>
              <a:rPr lang="ro-RO" sz="1600" b="1" dirty="0"/>
              <a:t>Site</a:t>
            </a:r>
            <a:r>
              <a:rPr lang="en-US" sz="1600" b="1" dirty="0"/>
              <a:t>: </a:t>
            </a:r>
            <a:r>
              <a:rPr lang="en-US" sz="1600" b="1" dirty="0">
                <a:hlinkClick r:id="rId2"/>
              </a:rPr>
              <a:t>https://www.dnsc.ro/doc/cariera</a:t>
            </a:r>
            <a:r>
              <a:rPr lang="en-US" sz="1600" b="1" dirty="0"/>
              <a:t> </a:t>
            </a:r>
            <a:endParaRPr lang="ro-RO" sz="1600" b="1" dirty="0"/>
          </a:p>
          <a:p>
            <a:endParaRPr lang="ro-RO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7D4421-473D-D072-8EED-1922A42A2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988" y="6441367"/>
            <a:ext cx="1012024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830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ERT-RO">
      <a:dk1>
        <a:sysClr val="windowText" lastClr="000000"/>
      </a:dk1>
      <a:lt1>
        <a:sysClr val="window" lastClr="FFFFFF"/>
      </a:lt1>
      <a:dk2>
        <a:srgbClr val="004990"/>
      </a:dk2>
      <a:lt2>
        <a:srgbClr val="D1D3D4"/>
      </a:lt2>
      <a:accent1>
        <a:srgbClr val="0079C1"/>
      </a:accent1>
      <a:accent2>
        <a:srgbClr val="58595B"/>
      </a:accent2>
      <a:accent3>
        <a:srgbClr val="FFC000"/>
      </a:accent3>
      <a:accent4>
        <a:srgbClr val="CE1126"/>
      </a:accent4>
      <a:accent5>
        <a:srgbClr val="FCD116"/>
      </a:accent5>
      <a:accent6>
        <a:srgbClr val="002B7F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849F09C392F844B4823C33345D6E80" ma:contentTypeVersion="14" ma:contentTypeDescription="Create a new document." ma:contentTypeScope="" ma:versionID="2be303a9f683c9fa520ee4f9b8f84a61">
  <xsd:schema xmlns:xsd="http://www.w3.org/2001/XMLSchema" xmlns:xs="http://www.w3.org/2001/XMLSchema" xmlns:p="http://schemas.microsoft.com/office/2006/metadata/properties" xmlns:ns2="8b1fe606-daaf-4ebc-87a5-56ab6de25f3b" xmlns:ns3="75aede54-084f-4aab-9e24-adf1979f5a1c" targetNamespace="http://schemas.microsoft.com/office/2006/metadata/properties" ma:root="true" ma:fieldsID="d03d2a5de7753a431be1ea6789ef5fcb" ns2:_="" ns3:_="">
    <xsd:import namespace="8b1fe606-daaf-4ebc-87a5-56ab6de25f3b"/>
    <xsd:import namespace="75aede54-084f-4aab-9e24-adf1979f5a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e606-daaf-4ebc-87a5-56ab6de25f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01cf5fd-f2a2-4924-805e-68264094ff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ede54-084f-4aab-9e24-adf1979f5a1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f61f825-735a-432a-a4d4-b550a918cd6f}" ma:internalName="TaxCatchAll" ma:showField="CatchAllData" ma:web="75aede54-084f-4aab-9e24-adf1979f5a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aede54-084f-4aab-9e24-adf1979f5a1c" xsi:nil="true"/>
    <lcf76f155ced4ddcb4097134ff3c332f xmlns="8b1fe606-daaf-4ebc-87a5-56ab6de25f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729A025-0A3A-42B9-8F3D-84CC390E054A}"/>
</file>

<file path=customXml/itemProps2.xml><?xml version="1.0" encoding="utf-8"?>
<ds:datastoreItem xmlns:ds="http://schemas.openxmlformats.org/officeDocument/2006/customXml" ds:itemID="{5850E58B-C815-42D9-A43F-A941EFA97256}"/>
</file>

<file path=customXml/itemProps3.xml><?xml version="1.0" encoding="utf-8"?>
<ds:datastoreItem xmlns:ds="http://schemas.openxmlformats.org/officeDocument/2006/customXml" ds:itemID="{E6350998-D5B6-404B-A80A-68D64416964E}"/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513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Josefin Slab SemiBold</vt:lpstr>
      <vt:lpstr>Trebuchet MS</vt:lpstr>
      <vt:lpstr>Wingdings</vt:lpstr>
      <vt:lpstr>1_Office Theme</vt:lpstr>
      <vt:lpstr>  Directoratul Național de Securitate Cibernetică </vt:lpstr>
      <vt:lpstr> Proiecte, tehnologii, direcții</vt:lpstr>
      <vt:lpstr>Oportunități reale pentru studenți: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Andrei Mitrana</dc:creator>
  <cp:lastModifiedBy>Andrei Mitrana</cp:lastModifiedBy>
  <cp:revision>12</cp:revision>
  <dcterms:created xsi:type="dcterms:W3CDTF">2026-03-22T17:35:16Z</dcterms:created>
  <dcterms:modified xsi:type="dcterms:W3CDTF">2026-03-23T07:44:52Z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0x01010097849F09C392F844B4823C33345D6E80</vt:lpwstr>
  </property>
</Properties>
</file>