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7199300" cx="10799750"/>
  <p:notesSz cx="6858000" cy="9144000"/>
  <p:embeddedFontLst>
    <p:embeddedFont>
      <p:font typeface="Play"/>
      <p:regular r:id="rId11"/>
      <p:bold r:id="rId12"/>
    </p:embeddedFont>
    <p:embeddedFont>
      <p:font typeface="Sora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f4bsj3wOPwh7iw89pIrRKW3+q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Sora-regular.fntdata"/><Relationship Id="rId8" Type="http://schemas.openxmlformats.org/officeDocument/2006/relationships/slide" Target="slides/slide4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12" Type="http://schemas.openxmlformats.org/officeDocument/2006/relationships/font" Target="fonts/Play-bold.fntdata"/><Relationship Id="rId7" Type="http://schemas.openxmlformats.org/officeDocument/2006/relationships/slide" Target="slides/slide3.xml"/><Relationship Id="rId17" Type="http://schemas.openxmlformats.org/officeDocument/2006/relationships/customXml" Target="../customXml/item2.xml"/><Relationship Id="rId2" Type="http://schemas.openxmlformats.org/officeDocument/2006/relationships/presProps" Target="presProps.xml"/><Relationship Id="rId16" Type="http://schemas.openxmlformats.org/officeDocument/2006/relationships/customXml" Target="../customXml/item1.xml"/><Relationship Id="rId11" Type="http://schemas.openxmlformats.org/officeDocument/2006/relationships/font" Target="fonts/Play-regular.fntdata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5" Type="http://customschemas.google.com/relationships/presentationmetadata" Target="metadata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Sor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14425" y="1143000"/>
            <a:ext cx="4629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14425" y="1143000"/>
            <a:ext cx="4629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2292b5230_0_13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d2292b5230_0_134:notes"/>
          <p:cNvSpPr/>
          <p:nvPr>
            <p:ph idx="2" type="sldImg"/>
          </p:nvPr>
        </p:nvSpPr>
        <p:spPr>
          <a:xfrm>
            <a:off x="1114425" y="1143000"/>
            <a:ext cx="4629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14425" y="1143000"/>
            <a:ext cx="4629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d2292b5230_0_42:notes"/>
          <p:cNvSpPr/>
          <p:nvPr>
            <p:ph idx="2" type="sldImg"/>
          </p:nvPr>
        </p:nvSpPr>
        <p:spPr>
          <a:xfrm>
            <a:off x="1485671" y="1143000"/>
            <a:ext cx="6172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d2292b5230_0_42:notes"/>
          <p:cNvSpPr txBox="1"/>
          <p:nvPr>
            <p:ph idx="1" type="body"/>
          </p:nvPr>
        </p:nvSpPr>
        <p:spPr>
          <a:xfrm>
            <a:off x="914400" y="4400550"/>
            <a:ext cx="73152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d2292b5230_0_42:notes"/>
          <p:cNvSpPr txBox="1"/>
          <p:nvPr>
            <p:ph idx="12" type="sldNum"/>
          </p:nvPr>
        </p:nvSpPr>
        <p:spPr>
          <a:xfrm>
            <a:off x="5179484" y="8685213"/>
            <a:ext cx="39624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d2292b5230_0_64:notes"/>
          <p:cNvSpPr/>
          <p:nvPr>
            <p:ph idx="2" type="sldImg"/>
          </p:nvPr>
        </p:nvSpPr>
        <p:spPr>
          <a:xfrm>
            <a:off x="1485671" y="1143000"/>
            <a:ext cx="6172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g3d2292b5230_0_64:notes"/>
          <p:cNvSpPr txBox="1"/>
          <p:nvPr>
            <p:ph idx="1" type="body"/>
          </p:nvPr>
        </p:nvSpPr>
        <p:spPr>
          <a:xfrm>
            <a:off x="914400" y="4400550"/>
            <a:ext cx="73152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g3d2292b5230_0_64:notes"/>
          <p:cNvSpPr txBox="1"/>
          <p:nvPr>
            <p:ph idx="12" type="sldNum"/>
          </p:nvPr>
        </p:nvSpPr>
        <p:spPr>
          <a:xfrm>
            <a:off x="5179484" y="8685213"/>
            <a:ext cx="39624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d2292b5230_0_9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3d2292b5230_0_991:notes"/>
          <p:cNvSpPr/>
          <p:nvPr>
            <p:ph idx="2" type="sldImg"/>
          </p:nvPr>
        </p:nvSpPr>
        <p:spPr>
          <a:xfrm>
            <a:off x="1114425" y="1143000"/>
            <a:ext cx="4629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/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" type="body"/>
          </p:nvPr>
        </p:nvSpPr>
        <p:spPr>
          <a:xfrm rot="5400000">
            <a:off x="3115933" y="-456965"/>
            <a:ext cx="4567898" cy="9314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/>
          <p:nvPr>
            <p:ph type="title"/>
          </p:nvPr>
        </p:nvSpPr>
        <p:spPr>
          <a:xfrm rot="5400000">
            <a:off x="5842388" y="2269490"/>
            <a:ext cx="6101085" cy="2328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1" type="body"/>
          </p:nvPr>
        </p:nvSpPr>
        <p:spPr>
          <a:xfrm rot="5400000">
            <a:off x="1117492" y="8289"/>
            <a:ext cx="6101085" cy="68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ctrTitle"/>
          </p:nvPr>
        </p:nvSpPr>
        <p:spPr>
          <a:xfrm>
            <a:off x="809982" y="1178222"/>
            <a:ext cx="9179799" cy="25064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99"/>
              <a:buFont typeface="Play"/>
              <a:buNone/>
              <a:defRPr sz="62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subTitle"/>
          </p:nvPr>
        </p:nvSpPr>
        <p:spPr>
          <a:xfrm>
            <a:off x="1349971" y="3781306"/>
            <a:ext cx="8099822" cy="173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/>
        </p:txBody>
      </p:sp>
      <p:sp>
        <p:nvSpPr>
          <p:cNvPr id="24" name="Google Shape;24;p17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title"/>
          </p:nvPr>
        </p:nvSpPr>
        <p:spPr>
          <a:xfrm>
            <a:off x="736859" y="1794831"/>
            <a:ext cx="9314796" cy="29947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99"/>
              <a:buFont typeface="Play"/>
              <a:buNone/>
              <a:defRPr sz="62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body"/>
          </p:nvPr>
        </p:nvSpPr>
        <p:spPr>
          <a:xfrm>
            <a:off x="736859" y="4817876"/>
            <a:ext cx="9314796" cy="1574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757575"/>
              </a:buClr>
              <a:buSzPts val="2520"/>
              <a:buNone/>
              <a:defRPr sz="252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2100"/>
              <a:buNone/>
              <a:defRPr sz="21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890"/>
              <a:buNone/>
              <a:defRPr sz="189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680"/>
              <a:buNone/>
              <a:defRPr sz="1679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680"/>
              <a:buNone/>
              <a:defRPr sz="1679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680"/>
              <a:buNone/>
              <a:defRPr sz="1679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680"/>
              <a:buNone/>
              <a:defRPr sz="1679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680"/>
              <a:buNone/>
              <a:defRPr sz="1679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757575"/>
              </a:buClr>
              <a:buSzPts val="1680"/>
              <a:buNone/>
              <a:defRPr sz="1679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8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742484" y="1916484"/>
            <a:ext cx="4589899" cy="4567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2" type="body"/>
          </p:nvPr>
        </p:nvSpPr>
        <p:spPr>
          <a:xfrm>
            <a:off x="5467380" y="1916484"/>
            <a:ext cx="4589899" cy="4567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type="title"/>
          </p:nvPr>
        </p:nvSpPr>
        <p:spPr>
          <a:xfrm>
            <a:off x="743890" y="383299"/>
            <a:ext cx="9314796" cy="1391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" type="body"/>
          </p:nvPr>
        </p:nvSpPr>
        <p:spPr>
          <a:xfrm>
            <a:off x="743892" y="1764832"/>
            <a:ext cx="4568805" cy="8649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b="1" sz="2520"/>
            </a:lvl1pPr>
            <a:lvl2pPr indent="-2286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2pPr>
            <a:lvl3pPr indent="-2286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3pPr>
            <a:lvl4pPr indent="-2286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4pPr>
            <a:lvl5pPr indent="-2286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5pPr>
            <a:lvl6pPr indent="-2286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6pPr>
            <a:lvl7pPr indent="-2286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7pPr>
            <a:lvl8pPr indent="-2286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8pPr>
            <a:lvl9pPr indent="-2286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9pPr>
          </a:lstStyle>
          <a:p/>
        </p:txBody>
      </p:sp>
      <p:sp>
        <p:nvSpPr>
          <p:cNvPr id="43" name="Google Shape;43;p20"/>
          <p:cNvSpPr txBox="1"/>
          <p:nvPr>
            <p:ph idx="2" type="body"/>
          </p:nvPr>
        </p:nvSpPr>
        <p:spPr>
          <a:xfrm>
            <a:off x="743892" y="2629749"/>
            <a:ext cx="4568805" cy="3867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3" type="body"/>
          </p:nvPr>
        </p:nvSpPr>
        <p:spPr>
          <a:xfrm>
            <a:off x="5467381" y="1764832"/>
            <a:ext cx="4591306" cy="8649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b="1" sz="2520"/>
            </a:lvl1pPr>
            <a:lvl2pPr indent="-2286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2pPr>
            <a:lvl3pPr indent="-2286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3pPr>
            <a:lvl4pPr indent="-2286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4pPr>
            <a:lvl5pPr indent="-2286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5pPr>
            <a:lvl6pPr indent="-2286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6pPr>
            <a:lvl7pPr indent="-2286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7pPr>
            <a:lvl8pPr indent="-2286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8pPr>
            <a:lvl9pPr indent="-2286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b="1" sz="1679"/>
            </a:lvl9pPr>
          </a:lstStyle>
          <a:p/>
        </p:txBody>
      </p:sp>
      <p:sp>
        <p:nvSpPr>
          <p:cNvPr id="45" name="Google Shape;45;p20"/>
          <p:cNvSpPr txBox="1"/>
          <p:nvPr>
            <p:ph idx="4" type="body"/>
          </p:nvPr>
        </p:nvSpPr>
        <p:spPr>
          <a:xfrm>
            <a:off x="5467381" y="2629749"/>
            <a:ext cx="4591306" cy="3867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/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743890" y="479954"/>
            <a:ext cx="3483205" cy="16798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59"/>
              <a:buFont typeface="Play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4591306" y="1036570"/>
            <a:ext cx="5467380" cy="51161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41896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59"/>
              <a:buChar char="•"/>
              <a:defRPr sz="3359"/>
            </a:lvl1pPr>
            <a:lvl2pPr indent="-415226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39"/>
              <a:buChar char="•"/>
              <a:defRPr sz="2939"/>
            </a:lvl2pPr>
            <a:lvl3pPr indent="-388619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indent="-36195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indent="-36195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indent="-36195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indent="-36195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indent="-36195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indent="-36195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/>
        </p:txBody>
      </p:sp>
      <p:sp>
        <p:nvSpPr>
          <p:cNvPr id="61" name="Google Shape;61;p23"/>
          <p:cNvSpPr txBox="1"/>
          <p:nvPr>
            <p:ph idx="2" type="body"/>
          </p:nvPr>
        </p:nvSpPr>
        <p:spPr>
          <a:xfrm>
            <a:off x="743890" y="2159794"/>
            <a:ext cx="3483205" cy="40012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indent="-2286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indent="-2286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indent="-2286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indent="-2286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indent="-2286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indent="-2286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indent="-2286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indent="-2286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/>
        </p:txBody>
      </p:sp>
      <p:sp>
        <p:nvSpPr>
          <p:cNvPr id="62" name="Google Shape;62;p23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/>
          <p:nvPr>
            <p:ph type="title"/>
          </p:nvPr>
        </p:nvSpPr>
        <p:spPr>
          <a:xfrm>
            <a:off x="743890" y="479954"/>
            <a:ext cx="3483205" cy="16798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59"/>
              <a:buFont typeface="Play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/>
          <p:nvPr>
            <p:ph idx="2" type="pic"/>
          </p:nvPr>
        </p:nvSpPr>
        <p:spPr>
          <a:xfrm>
            <a:off x="4591306" y="1036570"/>
            <a:ext cx="5467380" cy="5116178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/>
          <p:nvPr>
            <p:ph idx="1" type="body"/>
          </p:nvPr>
        </p:nvSpPr>
        <p:spPr>
          <a:xfrm>
            <a:off x="743890" y="2159794"/>
            <a:ext cx="3483205" cy="40012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indent="-228600" lvl="1" marL="914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indent="-228600" lvl="2" marL="1371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indent="-228600" lvl="3" marL="1828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indent="-228600" lvl="4" marL="22860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indent="-228600" lvl="5" marL="27432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indent="-228600" lvl="6" marL="32004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indent="-228600" lvl="7" marL="3657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indent="-228600" lvl="8" marL="41148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/>
        </p:txBody>
      </p:sp>
      <p:sp>
        <p:nvSpPr>
          <p:cNvPr id="69" name="Google Shape;69;p24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19"/>
              <a:buFont typeface="Play"/>
              <a:buNone/>
              <a:defRPr b="0" i="0" sz="461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5226" lvl="0" marL="457200" marR="0" rtl="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39"/>
              <a:buFont typeface="Arial"/>
              <a:buChar char="•"/>
              <a:defRPr b="0" i="0" sz="293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8619" lvl="1" marL="9144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b="0" i="0" sz="25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1950" lvl="2" marL="13716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8614" lvl="3" marL="18288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8614" lvl="4" marL="22860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8614" lvl="5" marL="27432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8614" lvl="6" marL="32004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8615" lvl="7" marL="36576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8615" lvl="8" marL="4114800" marR="0" rtl="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6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2.jp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4B2B86"/>
            </a:gs>
            <a:gs pos="85000">
              <a:srgbClr val="4B2B86"/>
            </a:gs>
            <a:gs pos="100000">
              <a:srgbClr val="FA4621"/>
            </a:gs>
          </a:gsLst>
          <a:lin ang="5400012" scaled="0"/>
        </a:gra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/>
          <p:nvPr/>
        </p:nvSpPr>
        <p:spPr>
          <a:xfrm>
            <a:off x="8740600" y="1347075"/>
            <a:ext cx="1904400" cy="1904400"/>
          </a:xfrm>
          <a:prstGeom prst="roundRect">
            <a:avLst>
              <a:gd fmla="val 16667" name="adj"/>
            </a:avLst>
          </a:prstGeom>
          <a:solidFill>
            <a:srgbClr val="FA462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"/>
          <p:cNvSpPr/>
          <p:nvPr/>
        </p:nvSpPr>
        <p:spPr>
          <a:xfrm>
            <a:off x="6634650" y="1347075"/>
            <a:ext cx="1904400" cy="1904400"/>
          </a:xfrm>
          <a:prstGeom prst="roundRect">
            <a:avLst>
              <a:gd fmla="val 16667" name="adj"/>
            </a:avLst>
          </a:prstGeom>
          <a:solidFill>
            <a:srgbClr val="FA462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/>
          <p:nvPr/>
        </p:nvSpPr>
        <p:spPr>
          <a:xfrm>
            <a:off x="8740600" y="3613200"/>
            <a:ext cx="1904400" cy="1904400"/>
          </a:xfrm>
          <a:prstGeom prst="roundRect">
            <a:avLst>
              <a:gd fmla="val 16667" name="adj"/>
            </a:avLst>
          </a:prstGeom>
          <a:solidFill>
            <a:srgbClr val="FA462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/>
          <p:nvPr/>
        </p:nvSpPr>
        <p:spPr>
          <a:xfrm>
            <a:off x="6634650" y="3613200"/>
            <a:ext cx="1904400" cy="1904400"/>
          </a:xfrm>
          <a:prstGeom prst="roundRect">
            <a:avLst>
              <a:gd fmla="val 16667" name="adj"/>
            </a:avLst>
          </a:prstGeom>
          <a:solidFill>
            <a:srgbClr val="FA462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323993" y="230378"/>
            <a:ext cx="101517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300" lIns="114650" spcFirstLastPara="1" rIns="114650" wrap="square" tIns="57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080A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TECH FORWARD · CONSTANȚA 2025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919700" y="4211388"/>
            <a:ext cx="40065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1" lang="en-US" sz="2000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Serban Cufaiote</a:t>
            </a:r>
            <a:endParaRPr sz="2000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Business Strategist</a:t>
            </a:r>
            <a:endParaRPr b="1" sz="1900">
              <a:solidFill>
                <a:srgbClr val="FFFFFF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919700" y="1532775"/>
            <a:ext cx="59685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300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Expansion by Design.</a:t>
            </a:r>
            <a:endParaRPr sz="5300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649" y="5112800"/>
            <a:ext cx="1904273" cy="3056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black and white logo&#10;&#10;AI-generated content may be incorrect."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64200" y="5138575"/>
            <a:ext cx="1400780" cy="3201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2763600" y="5067775"/>
            <a:ext cx="1045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&amp;</a:t>
            </a:r>
            <a:endParaRPr sz="1800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6641846" y="1510253"/>
            <a:ext cx="18900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C2FF"/>
              </a:buClr>
              <a:buSzPts val="4800"/>
              <a:buFont typeface="Calibri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1</a:t>
            </a:r>
            <a:r>
              <a:rPr b="1" lang="en-US" sz="4800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5</a:t>
            </a:r>
            <a:r>
              <a:rPr b="1" i="0" lang="en-US" sz="4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+</a:t>
            </a:r>
            <a:endParaRPr i="0" sz="4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6641846" y="2495757"/>
            <a:ext cx="18900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ani pe piață</a:t>
            </a:r>
            <a:endParaRPr i="0" sz="14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8747798" y="1510253"/>
            <a:ext cx="18900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C2FF"/>
              </a:buClr>
              <a:buSzPts val="4800"/>
              <a:buFont typeface="Calibri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4</a:t>
            </a:r>
            <a:endParaRPr i="0" sz="4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8747798" y="2495757"/>
            <a:ext cx="18900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continente</a:t>
            </a:r>
            <a:endParaRPr i="0" sz="14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6641846" y="3814029"/>
            <a:ext cx="18900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C2FF"/>
              </a:buClr>
              <a:buSzPts val="4800"/>
              <a:buFont typeface="Calibri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50+</a:t>
            </a:r>
            <a:endParaRPr i="0" sz="4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6641846" y="4799533"/>
            <a:ext cx="18900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clienți activi</a:t>
            </a:r>
            <a:endParaRPr i="0" sz="14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8747798" y="3814029"/>
            <a:ext cx="18900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C842"/>
              </a:buClr>
              <a:buSzPts val="4800"/>
              <a:buFont typeface="Calibri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#1</a:t>
            </a:r>
            <a:endParaRPr i="0" sz="4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8747798" y="4799533"/>
            <a:ext cx="18900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Influencer Tech RO</a:t>
            </a:r>
            <a:endParaRPr i="0" sz="14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4B2B86"/>
            </a:gs>
            <a:gs pos="85000">
              <a:srgbClr val="4B2B86"/>
            </a:gs>
            <a:gs pos="100000">
              <a:srgbClr val="FA4621"/>
            </a:gs>
          </a:gsLst>
          <a:lin ang="5400012" scaled="0"/>
        </a:gra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d2292b5230_0_134"/>
          <p:cNvSpPr/>
          <p:nvPr/>
        </p:nvSpPr>
        <p:spPr>
          <a:xfrm>
            <a:off x="323993" y="230378"/>
            <a:ext cx="101517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300" lIns="114650" spcFirstLastPara="1" rIns="114650" wrap="square" tIns="57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080A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TECH FORWARD · CONSTANȚA 2025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2" name="Google Shape;112;g3d2292b5230_0_134"/>
          <p:cNvCxnSpPr/>
          <p:nvPr/>
        </p:nvCxnSpPr>
        <p:spPr>
          <a:xfrm>
            <a:off x="5314499" y="1679991"/>
            <a:ext cx="0" cy="31710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13" name="Google Shape;113;g3d2292b5230_0_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8746" y="1410242"/>
            <a:ext cx="2614263" cy="4196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black and white logo&#10;&#10;AI-generated content may be incorrect." id="114" name="Google Shape;114;g3d2292b5230_0_1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67232" y="1410242"/>
            <a:ext cx="2319564" cy="53005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3d2292b5230_0_134"/>
          <p:cNvSpPr txBox="1"/>
          <p:nvPr/>
        </p:nvSpPr>
        <p:spPr>
          <a:xfrm>
            <a:off x="780375" y="2202538"/>
            <a:ext cx="4006500" cy="3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Strategic Growth. At scale.</a:t>
            </a:r>
            <a:endParaRPr b="1" i="0" sz="17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  <a:p>
            <a:pPr indent="0" lvl="0" marL="0" marR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i="0" lang="en-US" sz="17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As your Strategic Growth Amplifier, we leverage your strengths for scalable success through insightful and creative </a:t>
            </a: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digital transformation</a:t>
            </a:r>
            <a:r>
              <a:rPr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.</a:t>
            </a:r>
            <a:endParaRPr>
              <a:latin typeface="Sora"/>
              <a:ea typeface="Sora"/>
              <a:cs typeface="Sora"/>
              <a:sym typeface="Sora"/>
            </a:endParaRPr>
          </a:p>
          <a:p>
            <a:pPr indent="0" lvl="0" marL="0" marR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Our mission: to help ambitious organizations grow faster, smarter, and more profitably by </a:t>
            </a:r>
            <a:r>
              <a:rPr b="1"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orchestrating</a:t>
            </a:r>
            <a:r>
              <a:rPr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 Strategic Growth. At scale.</a:t>
            </a:r>
            <a:endParaRPr i="0" sz="17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16" name="Google Shape;116;g3d2292b5230_0_134"/>
          <p:cNvSpPr txBox="1"/>
          <p:nvPr/>
        </p:nvSpPr>
        <p:spPr>
          <a:xfrm>
            <a:off x="6035985" y="2202538"/>
            <a:ext cx="4212300" cy="30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All-in-one digital influence platform.</a:t>
            </a:r>
            <a:endParaRPr b="1" i="0" sz="17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  <a:p>
            <a:pPr indent="0" lvl="0" marL="0" marR="0" rtl="0" algn="l">
              <a:spcBef>
                <a:spcPts val="2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We power influence by enabling communities — whether they’re influencers, fans, employees, or creators, to source, scale, and amplify content with zero friction.</a:t>
            </a:r>
            <a:br>
              <a:rPr b="1"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</a:br>
            <a:br>
              <a:rPr b="1"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</a:br>
            <a:r>
              <a:rPr b="1" i="0" lang="en-US" sz="17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A proven engine for user activation and brand storytelling at scale.</a:t>
            </a:r>
            <a:endParaRPr b="1" i="0" sz="17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and black background&#10;&#10;AI-generated content may be incorrect." id="121" name="Google Shape;12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" y="0"/>
            <a:ext cx="10799367" cy="7199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5"/>
          <p:cNvPicPr preferRelativeResize="0"/>
          <p:nvPr/>
        </p:nvPicPr>
        <p:blipFill rotWithShape="1">
          <a:blip r:embed="rId4">
            <a:alphaModFix/>
          </a:blip>
          <a:srcRect b="0" l="11782" r="3833" t="0"/>
          <a:stretch/>
        </p:blipFill>
        <p:spPr>
          <a:xfrm>
            <a:off x="0" y="1"/>
            <a:ext cx="10799368" cy="7199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2488224">
            <a:off x="5380107" y="2692052"/>
            <a:ext cx="463575" cy="46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5"/>
          <p:cNvSpPr txBox="1"/>
          <p:nvPr/>
        </p:nvSpPr>
        <p:spPr>
          <a:xfrm>
            <a:off x="1508945" y="694196"/>
            <a:ext cx="80334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Born in Romania, expanded globally</a:t>
            </a:r>
            <a:endParaRPr b="1" i="0" sz="40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2069431" y="4764505"/>
            <a:ext cx="1509511" cy="65384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2113375" y="4777275"/>
            <a:ext cx="1770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Latin America</a:t>
            </a:r>
            <a:b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Brazil</a:t>
            </a:r>
            <a:endParaRPr/>
          </a:p>
        </p:txBody>
      </p:sp>
      <p:sp>
        <p:nvSpPr>
          <p:cNvPr id="127" name="Google Shape;127;p5"/>
          <p:cNvSpPr/>
          <p:nvPr/>
        </p:nvSpPr>
        <p:spPr>
          <a:xfrm>
            <a:off x="2499050" y="2488160"/>
            <a:ext cx="1795625" cy="70788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2562948" y="2535047"/>
            <a:ext cx="1731727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Europe</a:t>
            </a:r>
            <a:b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CEE, UK, France</a:t>
            </a:r>
            <a:endParaRPr/>
          </a:p>
        </p:txBody>
      </p:sp>
      <p:sp>
        <p:nvSpPr>
          <p:cNvPr id="129" name="Google Shape;129;p5"/>
          <p:cNvSpPr/>
          <p:nvPr/>
        </p:nvSpPr>
        <p:spPr>
          <a:xfrm>
            <a:off x="4520453" y="4568090"/>
            <a:ext cx="1329949" cy="6663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4584352" y="4614977"/>
            <a:ext cx="116862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Africa</a:t>
            </a:r>
            <a:b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Ghana</a:t>
            </a:r>
            <a:endParaRPr/>
          </a:p>
        </p:txBody>
      </p:sp>
      <p:sp>
        <p:nvSpPr>
          <p:cNvPr id="131" name="Google Shape;131;p5"/>
          <p:cNvSpPr/>
          <p:nvPr/>
        </p:nvSpPr>
        <p:spPr>
          <a:xfrm>
            <a:off x="7307519" y="3757767"/>
            <a:ext cx="1939105" cy="6663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7371417" y="3804654"/>
            <a:ext cx="2045328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SE Asia</a:t>
            </a:r>
            <a:b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Indonesia / Philippines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B2B86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d2292b5230_0_42"/>
          <p:cNvSpPr/>
          <p:nvPr/>
        </p:nvSpPr>
        <p:spPr>
          <a:xfrm>
            <a:off x="0" y="0"/>
            <a:ext cx="64800" cy="7199400"/>
          </a:xfrm>
          <a:prstGeom prst="rect">
            <a:avLst/>
          </a:prstGeom>
          <a:solidFill>
            <a:srgbClr val="FB4720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d2292b5230_0_42"/>
          <p:cNvSpPr/>
          <p:nvPr/>
        </p:nvSpPr>
        <p:spPr>
          <a:xfrm>
            <a:off x="323993" y="665535"/>
            <a:ext cx="9719700" cy="83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Tehnologie. Sisteme. Rezultate reale.</a:t>
            </a:r>
            <a:endParaRPr i="0" sz="40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40" name="Google Shape;140;g3d2292b5230_0_42"/>
          <p:cNvSpPr/>
          <p:nvPr/>
        </p:nvSpPr>
        <p:spPr>
          <a:xfrm>
            <a:off x="237594" y="1766228"/>
            <a:ext cx="3293700" cy="5119500"/>
          </a:xfrm>
          <a:prstGeom prst="rect">
            <a:avLst/>
          </a:prstGeom>
          <a:solidFill>
            <a:srgbClr val="0D1530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g3d2292b5230_0_42"/>
          <p:cNvSpPr/>
          <p:nvPr/>
        </p:nvSpPr>
        <p:spPr>
          <a:xfrm>
            <a:off x="237594" y="1766228"/>
            <a:ext cx="3293700" cy="89400"/>
          </a:xfrm>
          <a:prstGeom prst="rect">
            <a:avLst/>
          </a:prstGeom>
          <a:solidFill>
            <a:srgbClr val="FA4621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d2292b5230_0_42"/>
          <p:cNvSpPr/>
          <p:nvPr/>
        </p:nvSpPr>
        <p:spPr>
          <a:xfrm>
            <a:off x="399591" y="2687739"/>
            <a:ext cx="29700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C2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AI Integrat 100%</a:t>
            </a:r>
            <a:endParaRPr i="0" sz="1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C2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în Business</a:t>
            </a:r>
            <a:endParaRPr i="0" sz="1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43" name="Google Shape;143;g3d2292b5230_0_42"/>
          <p:cNvSpPr/>
          <p:nvPr/>
        </p:nvSpPr>
        <p:spPr>
          <a:xfrm>
            <a:off x="399591" y="3686042"/>
            <a:ext cx="2970000" cy="31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d2292b5230_0_42"/>
          <p:cNvSpPr/>
          <p:nvPr/>
        </p:nvSpPr>
        <p:spPr>
          <a:xfrm>
            <a:off x="399591" y="3839627"/>
            <a:ext cx="2970000" cy="281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31800" lvl="0" marL="431800" marR="0" rtl="0" algn="l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SkinOS — diagnostic AI pentru skincare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ClarityOS — intelligence în timp real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Campanii 100% AI-orchestrated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AI workshops pentru echipe &amp; studenți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45" name="Google Shape;145;g3d2292b5230_0_42"/>
          <p:cNvSpPr/>
          <p:nvPr/>
        </p:nvSpPr>
        <p:spPr>
          <a:xfrm>
            <a:off x="3769113" y="1766228"/>
            <a:ext cx="3293700" cy="5119500"/>
          </a:xfrm>
          <a:prstGeom prst="rect">
            <a:avLst/>
          </a:prstGeom>
          <a:solidFill>
            <a:srgbClr val="0D1530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g3d2292b5230_0_42"/>
          <p:cNvSpPr/>
          <p:nvPr/>
        </p:nvSpPr>
        <p:spPr>
          <a:xfrm>
            <a:off x="3769113" y="1766228"/>
            <a:ext cx="3293700" cy="89400"/>
          </a:xfrm>
          <a:prstGeom prst="rect">
            <a:avLst/>
          </a:prstGeom>
          <a:solidFill>
            <a:srgbClr val="FA4621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3d2292b5230_0_42"/>
          <p:cNvSpPr/>
          <p:nvPr/>
        </p:nvSpPr>
        <p:spPr>
          <a:xfrm>
            <a:off x="3931109" y="2687739"/>
            <a:ext cx="29700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C84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eCommerce &amp;</a:t>
            </a:r>
            <a:endParaRPr i="0" sz="1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C842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Media la Scară</a:t>
            </a:r>
            <a:endParaRPr i="0" sz="1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48" name="Google Shape;148;g3d2292b5230_0_42"/>
          <p:cNvSpPr/>
          <p:nvPr/>
        </p:nvSpPr>
        <p:spPr>
          <a:xfrm>
            <a:off x="3931109" y="3686042"/>
            <a:ext cx="2970000" cy="31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3d2292b5230_0_42"/>
          <p:cNvSpPr/>
          <p:nvPr/>
        </p:nvSpPr>
        <p:spPr>
          <a:xfrm>
            <a:off x="3931109" y="3839627"/>
            <a:ext cx="2970000" cy="281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31800" lvl="0" marL="431800" marR="0" rtl="0" algn="l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Xpert Beauty: 70 branduri, 15.000+ SKU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Atlantico.fr: 2,5M useri lunari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1Decision: 6</a:t>
            </a:r>
            <a:r>
              <a:rPr lang="en-US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0</a:t>
            </a: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M </a:t>
            </a:r>
            <a:r>
              <a:rPr lang="en-US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views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Platform</a:t>
            </a:r>
            <a:r>
              <a:rPr lang="en-US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e</a:t>
            </a: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 VTEX, Magento, Shopify &amp; more.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50" name="Google Shape;150;g3d2292b5230_0_42"/>
          <p:cNvSpPr/>
          <p:nvPr/>
        </p:nvSpPr>
        <p:spPr>
          <a:xfrm>
            <a:off x="7300631" y="1766228"/>
            <a:ext cx="3293700" cy="5119500"/>
          </a:xfrm>
          <a:prstGeom prst="rect">
            <a:avLst/>
          </a:prstGeom>
          <a:solidFill>
            <a:srgbClr val="0D1530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d2292b5230_0_42"/>
          <p:cNvSpPr/>
          <p:nvPr/>
        </p:nvSpPr>
        <p:spPr>
          <a:xfrm>
            <a:off x="7300631" y="1766228"/>
            <a:ext cx="3293700" cy="89400"/>
          </a:xfrm>
          <a:prstGeom prst="rect">
            <a:avLst/>
          </a:prstGeom>
          <a:solidFill>
            <a:srgbClr val="FA4621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3d2292b5230_0_42"/>
          <p:cNvSpPr/>
          <p:nvPr/>
        </p:nvSpPr>
        <p:spPr>
          <a:xfrm>
            <a:off x="7462627" y="2687739"/>
            <a:ext cx="29700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78BF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Flaminjoy —</a:t>
            </a:r>
            <a:endParaRPr i="0" sz="1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78BF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Influencer Tech</a:t>
            </a:r>
            <a:endParaRPr i="0" sz="1800" u="none" cap="none" strike="noStrike">
              <a:solidFill>
                <a:schemeClr val="lt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53" name="Google Shape;153;g3d2292b5230_0_42"/>
          <p:cNvSpPr/>
          <p:nvPr/>
        </p:nvSpPr>
        <p:spPr>
          <a:xfrm>
            <a:off x="7462627" y="3686042"/>
            <a:ext cx="2970000" cy="31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3d2292b5230_0_42"/>
          <p:cNvSpPr/>
          <p:nvPr/>
        </p:nvSpPr>
        <p:spPr>
          <a:xfrm>
            <a:off x="7462627" y="3839627"/>
            <a:ext cx="2970000" cy="281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31800" lvl="0" marL="431800" marR="0" rtl="0" algn="l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#1 în România · 37% market share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53.000+ influenceri globali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AI matching + amplification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  <a:p>
            <a:pPr indent="-431800" lvl="0" marL="431800" marR="0" rtl="0" algn="l">
              <a:spcBef>
                <a:spcPts val="50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Sora"/>
              <a:buChar char="•"/>
            </a:pPr>
            <a:r>
              <a:rPr i="0" lang="en-US" sz="14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Prezent în Filipine, Indonesia, Brazilia</a:t>
            </a:r>
            <a:endParaRPr i="0" sz="14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55" name="Google Shape;155;g3d2292b5230_0_42"/>
          <p:cNvSpPr/>
          <p:nvPr/>
        </p:nvSpPr>
        <p:spPr>
          <a:xfrm>
            <a:off x="323993" y="230378"/>
            <a:ext cx="101517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300" lIns="114650" spcFirstLastPara="1" rIns="114650" wrap="square" tIns="57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080A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TECH FORWARD · CONSTANȚA 2025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4621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d2292b5230_0_64"/>
          <p:cNvSpPr/>
          <p:nvPr/>
        </p:nvSpPr>
        <p:spPr>
          <a:xfrm>
            <a:off x="0" y="0"/>
            <a:ext cx="64800" cy="7199400"/>
          </a:xfrm>
          <a:prstGeom prst="rect">
            <a:avLst/>
          </a:prstGeom>
          <a:solidFill>
            <a:srgbClr val="4B2B86"/>
          </a:solidFill>
          <a:ln cap="flat" cmpd="sng" w="15925">
            <a:solidFill>
              <a:srgbClr val="4B2B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3d2292b5230_0_64"/>
          <p:cNvSpPr/>
          <p:nvPr/>
        </p:nvSpPr>
        <p:spPr>
          <a:xfrm>
            <a:off x="323993" y="665535"/>
            <a:ext cx="9719700" cy="83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lang="en-US" sz="3000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Cum </a:t>
            </a:r>
            <a:r>
              <a:rPr b="1" lang="en-US" sz="3000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poți</a:t>
            </a:r>
            <a:r>
              <a:rPr b="1" lang="en-US" sz="3000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 face TU asta?</a:t>
            </a:r>
            <a:endParaRPr i="0" sz="30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63" name="Google Shape;163;g3d2292b5230_0_64"/>
          <p:cNvSpPr/>
          <p:nvPr/>
        </p:nvSpPr>
        <p:spPr>
          <a:xfrm>
            <a:off x="237594" y="1766228"/>
            <a:ext cx="3293700" cy="4479600"/>
          </a:xfrm>
          <a:prstGeom prst="rect">
            <a:avLst/>
          </a:prstGeom>
          <a:solidFill>
            <a:srgbClr val="4B2B86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3d2292b5230_0_64"/>
          <p:cNvSpPr/>
          <p:nvPr/>
        </p:nvSpPr>
        <p:spPr>
          <a:xfrm>
            <a:off x="399591" y="1996606"/>
            <a:ext cx="518400" cy="614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5091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5091A"/>
                </a:solidFill>
                <a:latin typeface="Sora"/>
                <a:ea typeface="Sora"/>
                <a:cs typeface="Sora"/>
                <a:sym typeface="Sora"/>
              </a:rPr>
              <a:t>01</a:t>
            </a:r>
            <a:endParaRPr i="0" sz="18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65" name="Google Shape;165;g3d2292b5230_0_64"/>
          <p:cNvSpPr/>
          <p:nvPr/>
        </p:nvSpPr>
        <p:spPr>
          <a:xfrm>
            <a:off x="1015177" y="2022203"/>
            <a:ext cx="2268000" cy="5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C2FF"/>
              </a:buClr>
              <a:buSzPts val="2800"/>
              <a:buFont typeface="Calibri"/>
              <a:buNone/>
            </a:pPr>
            <a:r>
              <a:rPr b="1" i="0" lang="en-US" sz="27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LAB</a:t>
            </a:r>
            <a:endParaRPr i="0" sz="27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66" name="Google Shape;166;g3d2292b5230_0_64"/>
          <p:cNvSpPr/>
          <p:nvPr/>
        </p:nvSpPr>
        <p:spPr>
          <a:xfrm>
            <a:off x="399591" y="2764531"/>
            <a:ext cx="2970000" cy="31800"/>
          </a:xfrm>
          <a:prstGeom prst="rect">
            <a:avLst/>
          </a:prstGeom>
          <a:solidFill>
            <a:srgbClr val="6080A0"/>
          </a:solidFill>
          <a:ln cap="flat" cmpd="sng" w="15925">
            <a:solidFill>
              <a:srgbClr val="608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g3d2292b5230_0_64"/>
          <p:cNvSpPr/>
          <p:nvPr/>
        </p:nvSpPr>
        <p:spPr>
          <a:xfrm>
            <a:off x="399591" y="2918116"/>
            <a:ext cx="29700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România e </a:t>
            </a:r>
            <a:r>
              <a:rPr b="1" lang="en-US" sz="1600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laboratul </a:t>
            </a:r>
            <a:r>
              <a:rPr b="1" i="0" lang="en-US" sz="16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tău</a:t>
            </a:r>
            <a:endParaRPr i="0" sz="16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68" name="Google Shape;168;g3d2292b5230_0_64"/>
          <p:cNvSpPr/>
          <p:nvPr/>
        </p:nvSpPr>
        <p:spPr>
          <a:xfrm>
            <a:off x="399591" y="3622048"/>
            <a:ext cx="2970000" cy="236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Cel mai bun loc să greșești ieftin, să testezi rapid și să înveți structurat. Constanța nu e o limitare — e o </a:t>
            </a:r>
            <a:r>
              <a:rPr lang="en-US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ramp</a:t>
            </a:r>
            <a: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ă de lansare.</a:t>
            </a:r>
            <a:endParaRPr i="0" sz="14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69" name="Google Shape;169;g3d2292b5230_0_64"/>
          <p:cNvSpPr/>
          <p:nvPr/>
        </p:nvSpPr>
        <p:spPr>
          <a:xfrm>
            <a:off x="3769113" y="1766228"/>
            <a:ext cx="3293700" cy="4479600"/>
          </a:xfrm>
          <a:prstGeom prst="rect">
            <a:avLst/>
          </a:prstGeom>
          <a:solidFill>
            <a:srgbClr val="4B2B86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3d2292b5230_0_64"/>
          <p:cNvSpPr/>
          <p:nvPr/>
        </p:nvSpPr>
        <p:spPr>
          <a:xfrm>
            <a:off x="3931109" y="1996606"/>
            <a:ext cx="518400" cy="614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5091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5091A"/>
                </a:solidFill>
                <a:latin typeface="Sora"/>
                <a:ea typeface="Sora"/>
                <a:cs typeface="Sora"/>
                <a:sym typeface="Sora"/>
              </a:rPr>
              <a:t>02</a:t>
            </a:r>
            <a:endParaRPr i="0" sz="18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71" name="Google Shape;171;g3d2292b5230_0_64"/>
          <p:cNvSpPr/>
          <p:nvPr/>
        </p:nvSpPr>
        <p:spPr>
          <a:xfrm>
            <a:off x="4546695" y="2022203"/>
            <a:ext cx="2268000" cy="5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C842"/>
              </a:buClr>
              <a:buSzPts val="2800"/>
              <a:buFont typeface="Calibri"/>
              <a:buNone/>
            </a:pPr>
            <a:r>
              <a:rPr b="1" i="0" lang="en-US" sz="27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STAGE</a:t>
            </a:r>
            <a:endParaRPr i="0" sz="27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72" name="Google Shape;172;g3d2292b5230_0_64"/>
          <p:cNvSpPr/>
          <p:nvPr/>
        </p:nvSpPr>
        <p:spPr>
          <a:xfrm>
            <a:off x="3931109" y="2764531"/>
            <a:ext cx="2970000" cy="31800"/>
          </a:xfrm>
          <a:prstGeom prst="rect">
            <a:avLst/>
          </a:prstGeom>
          <a:solidFill>
            <a:srgbClr val="6080A0"/>
          </a:solidFill>
          <a:ln cap="flat" cmpd="sng" w="15925">
            <a:solidFill>
              <a:srgbClr val="608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3d2292b5230_0_64"/>
          <p:cNvSpPr/>
          <p:nvPr/>
        </p:nvSpPr>
        <p:spPr>
          <a:xfrm>
            <a:off x="3931109" y="2918116"/>
            <a:ext cx="29700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Lumea e Scena ta</a:t>
            </a:r>
            <a:endParaRPr i="0" sz="16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74" name="Google Shape;174;g3d2292b5230_0_64"/>
          <p:cNvSpPr/>
          <p:nvPr/>
        </p:nvSpPr>
        <p:spPr>
          <a:xfrm>
            <a:off x="3931109" y="3622048"/>
            <a:ext cx="2970000" cy="236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br>
              <a:rPr lang="en-US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</a:br>
            <a: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AI, eCommerce, fintech, media — skillurile pe care le construiești azi sunt valabile de la Constanța la Jakarta. </a:t>
            </a:r>
            <a:b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</a:br>
            <a:b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</a:br>
            <a: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Gândește global din ziua 1.</a:t>
            </a:r>
            <a:endParaRPr i="0" sz="14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75" name="Google Shape;175;g3d2292b5230_0_64"/>
          <p:cNvSpPr/>
          <p:nvPr/>
        </p:nvSpPr>
        <p:spPr>
          <a:xfrm>
            <a:off x="7300631" y="1766228"/>
            <a:ext cx="3293700" cy="4479600"/>
          </a:xfrm>
          <a:prstGeom prst="rect">
            <a:avLst/>
          </a:prstGeom>
          <a:solidFill>
            <a:srgbClr val="4B2B86"/>
          </a:solidFill>
          <a:ln cap="flat" cmpd="sng" w="15925">
            <a:solidFill>
              <a:srgbClr val="FA46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3d2292b5230_0_64"/>
          <p:cNvSpPr/>
          <p:nvPr/>
        </p:nvSpPr>
        <p:spPr>
          <a:xfrm>
            <a:off x="7462627" y="1996606"/>
            <a:ext cx="518400" cy="614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5091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5091A"/>
                </a:solidFill>
                <a:latin typeface="Sora"/>
                <a:ea typeface="Sora"/>
                <a:cs typeface="Sora"/>
                <a:sym typeface="Sora"/>
              </a:rPr>
              <a:t>03</a:t>
            </a:r>
            <a:endParaRPr i="0" sz="18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77" name="Google Shape;177;g3d2292b5230_0_64"/>
          <p:cNvSpPr/>
          <p:nvPr/>
        </p:nvSpPr>
        <p:spPr>
          <a:xfrm>
            <a:off x="8078213" y="2022203"/>
            <a:ext cx="2268000" cy="5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78BFA"/>
              </a:buClr>
              <a:buSzPts val="2800"/>
              <a:buFont typeface="Calibri"/>
              <a:buNone/>
            </a:pPr>
            <a:r>
              <a:rPr b="1" i="0" lang="en-US" sz="2700" u="none" cap="none" strike="noStrike">
                <a:solidFill>
                  <a:srgbClr val="F3F3F3"/>
                </a:solidFill>
                <a:latin typeface="Sora"/>
                <a:ea typeface="Sora"/>
                <a:cs typeface="Sora"/>
                <a:sym typeface="Sora"/>
              </a:rPr>
              <a:t>NETWORK</a:t>
            </a:r>
            <a:endParaRPr i="0" sz="2700" u="none" cap="none" strike="noStrike">
              <a:solidFill>
                <a:srgbClr val="F3F3F3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78" name="Google Shape;178;g3d2292b5230_0_64"/>
          <p:cNvSpPr/>
          <p:nvPr/>
        </p:nvSpPr>
        <p:spPr>
          <a:xfrm>
            <a:off x="7462627" y="2764531"/>
            <a:ext cx="2970000" cy="31800"/>
          </a:xfrm>
          <a:prstGeom prst="rect">
            <a:avLst/>
          </a:prstGeom>
          <a:solidFill>
            <a:srgbClr val="6080A0"/>
          </a:solidFill>
          <a:ln cap="flat" cmpd="sng" w="15925">
            <a:solidFill>
              <a:srgbClr val="608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3d2292b5230_0_64"/>
          <p:cNvSpPr/>
          <p:nvPr/>
        </p:nvSpPr>
        <p:spPr>
          <a:xfrm>
            <a:off x="7462627" y="2918116"/>
            <a:ext cx="29700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Rețeaua e Motorul</a:t>
            </a:r>
            <a:endParaRPr i="0" sz="16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80" name="Google Shape;180;g3d2292b5230_0_64"/>
          <p:cNvSpPr/>
          <p:nvPr/>
        </p:nvSpPr>
        <p:spPr>
          <a:xfrm>
            <a:off x="7462627" y="3622048"/>
            <a:ext cx="2970000" cy="236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B8C8D8"/>
              </a:buClr>
              <a:buSzPts val="1400"/>
              <a:buFont typeface="Calibri"/>
              <a:buNone/>
            </a:pPr>
            <a:r>
              <a:rPr i="0" lang="en-US" sz="1400" u="none" cap="none" strike="noStrike">
                <a:solidFill>
                  <a:srgbClr val="B8C8D8"/>
                </a:solidFill>
                <a:latin typeface="Sora"/>
                <a:ea typeface="Sora"/>
                <a:cs typeface="Sora"/>
                <a:sym typeface="Sora"/>
              </a:rPr>
              <a:t>Nu pleci — crești rădăcini și în altă parte. Fiecare conexiune e un multiplicator. Evonomix a crescut din România spre 4 continente prin oameni, nu prin birouri.</a:t>
            </a:r>
            <a:endParaRPr i="0" sz="1400" u="none" cap="none" strike="noStrike">
              <a:solidFill>
                <a:schemeClr val="dk1"/>
              </a:solidFill>
              <a:latin typeface="Sora"/>
              <a:ea typeface="Sora"/>
              <a:cs typeface="Sora"/>
              <a:sym typeface="Sora"/>
            </a:endParaRPr>
          </a:p>
        </p:txBody>
      </p:sp>
      <p:sp>
        <p:nvSpPr>
          <p:cNvPr id="181" name="Google Shape;181;g3d2292b5230_0_64"/>
          <p:cNvSpPr/>
          <p:nvPr/>
        </p:nvSpPr>
        <p:spPr>
          <a:xfrm>
            <a:off x="0" y="6424975"/>
            <a:ext cx="10799700" cy="774300"/>
          </a:xfrm>
          <a:prstGeom prst="rect">
            <a:avLst/>
          </a:prstGeom>
          <a:solidFill>
            <a:srgbClr val="4B2B86"/>
          </a:solidFill>
          <a:ln cap="flat" cmpd="sng" w="15925">
            <a:solidFill>
              <a:srgbClr val="4B2B8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650" lIns="114650" spcFirstLastPara="1" rIns="114650" wrap="square" tIns="114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d2292b5230_0_64"/>
          <p:cNvSpPr/>
          <p:nvPr/>
        </p:nvSpPr>
        <p:spPr>
          <a:xfrm>
            <a:off x="323993" y="6488969"/>
            <a:ext cx="80997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Calibri"/>
              <a:buNone/>
            </a:pPr>
            <a:r>
              <a:rPr b="1" i="1" lang="en-US" sz="2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Nu trebuie să pleci de acasă ca să ajungi global.</a:t>
            </a:r>
            <a:endParaRPr b="0" i="0" sz="2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d2292b5230_0_64"/>
          <p:cNvSpPr/>
          <p:nvPr/>
        </p:nvSpPr>
        <p:spPr>
          <a:xfrm>
            <a:off x="323993" y="230378"/>
            <a:ext cx="101517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300" lIns="114650" spcFirstLastPara="1" rIns="114650" wrap="square" tIns="57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080A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TECH FORWARD · CONSTANȚA 2025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00C"/>
            </a:gs>
            <a:gs pos="100000">
              <a:srgbClr val="7A37AA"/>
            </a:gs>
          </a:gsLst>
          <a:path path="circle">
            <a:fillToRect b="0%" l="0%" r="100%" t="100%"/>
          </a:path>
          <a:tileRect b="-100%" l="-100%" r="0%" t="0%"/>
        </a:gra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d2292b5230_0_991"/>
          <p:cNvSpPr txBox="1"/>
          <p:nvPr/>
        </p:nvSpPr>
        <p:spPr>
          <a:xfrm>
            <a:off x="1605674" y="3047025"/>
            <a:ext cx="5918700" cy="16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2975" lIns="86000" spcFirstLastPara="1" rIns="86000" wrap="square" tIns="429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rPr b="1" i="0" lang="en-US" sz="104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Thank</a:t>
            </a:r>
            <a:r>
              <a:rPr b="1" lang="en-US" sz="10400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s</a:t>
            </a:r>
            <a:r>
              <a:rPr b="1" i="0" lang="en-US" sz="10400" u="none" cap="none" strike="noStrike">
                <a:solidFill>
                  <a:schemeClr val="lt1"/>
                </a:solidFill>
                <a:latin typeface="Sora"/>
                <a:ea typeface="Sora"/>
                <a:cs typeface="Sora"/>
                <a:sym typeface="Sora"/>
              </a:rPr>
              <a:t>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849F09C392F844B4823C33345D6E80" ma:contentTypeVersion="14" ma:contentTypeDescription="Create a new document." ma:contentTypeScope="" ma:versionID="2be303a9f683c9fa520ee4f9b8f84a61">
  <xsd:schema xmlns:xsd="http://www.w3.org/2001/XMLSchema" xmlns:xs="http://www.w3.org/2001/XMLSchema" xmlns:p="http://schemas.microsoft.com/office/2006/metadata/properties" xmlns:ns2="8b1fe606-daaf-4ebc-87a5-56ab6de25f3b" xmlns:ns3="75aede54-084f-4aab-9e24-adf1979f5a1c" targetNamespace="http://schemas.microsoft.com/office/2006/metadata/properties" ma:root="true" ma:fieldsID="d03d2a5de7753a431be1ea6789ef5fcb" ns2:_="" ns3:_="">
    <xsd:import namespace="8b1fe606-daaf-4ebc-87a5-56ab6de25f3b"/>
    <xsd:import namespace="75aede54-084f-4aab-9e24-adf1979f5a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fe606-daaf-4ebc-87a5-56ab6de25f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01cf5fd-f2a2-4924-805e-68264094ff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ede54-084f-4aab-9e24-adf1979f5a1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f61f825-735a-432a-a4d4-b550a918cd6f}" ma:internalName="TaxCatchAll" ma:showField="CatchAllData" ma:web="75aede54-084f-4aab-9e24-adf1979f5a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aede54-084f-4aab-9e24-adf1979f5a1c" xsi:nil="true"/>
    <lcf76f155ced4ddcb4097134ff3c332f xmlns="8b1fe606-daaf-4ebc-87a5-56ab6de25f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0F60E69-AD4E-456E-BAE7-716304F93D06}"/>
</file>

<file path=customXml/itemProps2.xml><?xml version="1.0" encoding="utf-8"?>
<ds:datastoreItem xmlns:ds="http://schemas.openxmlformats.org/officeDocument/2006/customXml" ds:itemID="{D7F42F99-DD96-4B3B-A7D9-BE0AA25F7F5C}"/>
</file>

<file path=customXml/itemProps3.xml><?xml version="1.0" encoding="utf-8"?>
<ds:datastoreItem xmlns:ds="http://schemas.openxmlformats.org/officeDocument/2006/customXml" ds:itemID="{6931B9D8-C3FB-4AE5-AC8A-FDE5383143F8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Dragos Stanca</dc:creator>
  <dcterms:created xsi:type="dcterms:W3CDTF">2025-05-25T12:23:51Z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0x01010097849F09C392F844B4823C33345D6E80</vt:lpwstr>
  </property>
</Properties>
</file>