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DM Sans" charset="1" panose="000000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25791" y="285750"/>
            <a:ext cx="7126185" cy="9715500"/>
            <a:chOff x="0" y="0"/>
            <a:chExt cx="1072489" cy="14621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72489" cy="1462180"/>
            </a:xfrm>
            <a:custGeom>
              <a:avLst/>
              <a:gdLst/>
              <a:ahLst/>
              <a:cxnLst/>
              <a:rect r="r" b="b" t="t" l="l"/>
              <a:pathLst>
                <a:path h="1462180" w="1072489">
                  <a:moveTo>
                    <a:pt x="32592" y="0"/>
                  </a:moveTo>
                  <a:lnTo>
                    <a:pt x="1039897" y="0"/>
                  </a:lnTo>
                  <a:cubicBezTo>
                    <a:pt x="1057897" y="0"/>
                    <a:pt x="1072489" y="14592"/>
                    <a:pt x="1072489" y="32592"/>
                  </a:cubicBezTo>
                  <a:lnTo>
                    <a:pt x="1072489" y="1429588"/>
                  </a:lnTo>
                  <a:cubicBezTo>
                    <a:pt x="1072489" y="1447588"/>
                    <a:pt x="1057897" y="1462180"/>
                    <a:pt x="1039897" y="1462180"/>
                  </a:cubicBezTo>
                  <a:lnTo>
                    <a:pt x="32592" y="1462180"/>
                  </a:lnTo>
                  <a:cubicBezTo>
                    <a:pt x="23948" y="1462180"/>
                    <a:pt x="15658" y="1458746"/>
                    <a:pt x="9546" y="1452634"/>
                  </a:cubicBezTo>
                  <a:cubicBezTo>
                    <a:pt x="3434" y="1446522"/>
                    <a:pt x="0" y="1438232"/>
                    <a:pt x="0" y="1429588"/>
                  </a:cubicBezTo>
                  <a:lnTo>
                    <a:pt x="0" y="32592"/>
                  </a:lnTo>
                  <a:cubicBezTo>
                    <a:pt x="0" y="14592"/>
                    <a:pt x="14592" y="0"/>
                    <a:pt x="3259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52" r="0" b="-15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64625" y="1028700"/>
            <a:ext cx="8888360" cy="3288693"/>
          </a:xfrm>
          <a:custGeom>
            <a:avLst/>
            <a:gdLst/>
            <a:ahLst/>
            <a:cxnLst/>
            <a:rect r="r" b="b" t="t" l="l"/>
            <a:pathLst>
              <a:path h="3288693" w="8888360">
                <a:moveTo>
                  <a:pt x="0" y="0"/>
                </a:moveTo>
                <a:lnTo>
                  <a:pt x="8888360" y="0"/>
                </a:lnTo>
                <a:lnTo>
                  <a:pt x="8888360" y="3288693"/>
                </a:lnTo>
                <a:lnTo>
                  <a:pt x="0" y="3288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8223" y="3999392"/>
            <a:ext cx="10321163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4"/>
              </a:lnSpc>
            </a:pPr>
            <a:r>
              <a:rPr lang="en-US" sz="5953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Open-Source AI, </a:t>
            </a:r>
          </a:p>
          <a:p>
            <a:pPr algn="ctr" marL="0" indent="0" lvl="0">
              <a:lnSpc>
                <a:spcPts val="7144"/>
              </a:lnSpc>
            </a:pPr>
            <a:r>
              <a:rPr lang="en-US" sz="5953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Serverless Infrastructure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343900"/>
            <a:ext cx="10321163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64"/>
              </a:lnSpc>
            </a:pPr>
            <a:r>
              <a:rPr lang="en-US" sz="3053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Cristian-George Farauanu</a:t>
            </a:r>
          </a:p>
          <a:p>
            <a:pPr algn="just" marL="0" indent="0" lvl="0">
              <a:lnSpc>
                <a:spcPts val="3664"/>
              </a:lnSpc>
            </a:pPr>
            <a:r>
              <a:rPr lang="en-US" sz="3053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Business Development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65823" y="7783108"/>
            <a:ext cx="2607127" cy="941792"/>
            <a:chOff x="0" y="0"/>
            <a:chExt cx="3476169" cy="12557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452517"/>
              <a:ext cx="2997536" cy="803206"/>
              <a:chOff x="0" y="0"/>
              <a:chExt cx="677333" cy="18149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77333" cy="181495"/>
              </a:xfrm>
              <a:custGeom>
                <a:avLst/>
                <a:gdLst/>
                <a:ahLst/>
                <a:cxnLst/>
                <a:rect r="r" b="b" t="t" l="l"/>
                <a:pathLst>
                  <a:path h="181495" w="677333">
                    <a:moveTo>
                      <a:pt x="90748" y="0"/>
                    </a:moveTo>
                    <a:lnTo>
                      <a:pt x="586586" y="0"/>
                    </a:lnTo>
                    <a:cubicBezTo>
                      <a:pt x="636704" y="0"/>
                      <a:pt x="677333" y="40629"/>
                      <a:pt x="677333" y="90748"/>
                    </a:cubicBezTo>
                    <a:lnTo>
                      <a:pt x="677333" y="90748"/>
                    </a:lnTo>
                    <a:cubicBezTo>
                      <a:pt x="677333" y="114815"/>
                      <a:pt x="667772" y="137897"/>
                      <a:pt x="650754" y="154916"/>
                    </a:cubicBezTo>
                    <a:cubicBezTo>
                      <a:pt x="633736" y="171934"/>
                      <a:pt x="610654" y="181495"/>
                      <a:pt x="586586" y="181495"/>
                    </a:cubicBezTo>
                    <a:lnTo>
                      <a:pt x="90748" y="181495"/>
                    </a:lnTo>
                    <a:cubicBezTo>
                      <a:pt x="66680" y="181495"/>
                      <a:pt x="43598" y="171934"/>
                      <a:pt x="26579" y="154916"/>
                    </a:cubicBezTo>
                    <a:cubicBezTo>
                      <a:pt x="9561" y="137897"/>
                      <a:pt x="0" y="114815"/>
                      <a:pt x="0" y="90748"/>
                    </a:cubicBezTo>
                    <a:lnTo>
                      <a:pt x="0" y="90748"/>
                    </a:lnTo>
                    <a:cubicBezTo>
                      <a:pt x="0" y="66680"/>
                      <a:pt x="9561" y="43598"/>
                      <a:pt x="26579" y="26579"/>
                    </a:cubicBezTo>
                    <a:cubicBezTo>
                      <a:pt x="43598" y="9561"/>
                      <a:pt x="66680" y="0"/>
                      <a:pt x="90748" y="0"/>
                    </a:cubicBezTo>
                    <a:close/>
                  </a:path>
                </a:pathLst>
              </a:custGeom>
              <a:solidFill>
                <a:srgbClr val="64FFD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677333" cy="181495"/>
              </a:xfrm>
              <a:prstGeom prst="rect">
                <a:avLst/>
              </a:prstGeom>
            </p:spPr>
            <p:txBody>
              <a:bodyPr anchor="ctr" rtlCol="false" tIns="44408" lIns="44408" bIns="44408" rIns="44408"/>
              <a:lstStyle/>
              <a:p>
                <a:pPr algn="ctr">
                  <a:lnSpc>
                    <a:spcPts val="287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-2700000">
              <a:off x="2906402" y="95255"/>
              <a:ext cx="468474" cy="480551"/>
            </a:xfrm>
            <a:custGeom>
              <a:avLst/>
              <a:gdLst/>
              <a:ahLst/>
              <a:cxnLst/>
              <a:rect r="r" b="b" t="t" l="l"/>
              <a:pathLst>
                <a:path h="480551" w="468474">
                  <a:moveTo>
                    <a:pt x="0" y="0"/>
                  </a:moveTo>
                  <a:lnTo>
                    <a:pt x="468473" y="0"/>
                  </a:lnTo>
                  <a:lnTo>
                    <a:pt x="468473" y="480551"/>
                  </a:lnTo>
                  <a:lnTo>
                    <a:pt x="0" y="480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97602" y="606470"/>
              <a:ext cx="2602332" cy="495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A192F"/>
                  </a:solidFill>
                  <a:latin typeface="DM Sans"/>
                  <a:ea typeface="DM Sans"/>
                  <a:cs typeface="DM Sans"/>
                  <a:sym typeface="DM Sans"/>
                </a:rPr>
                <a:t>George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400821"/>
            <a:ext cx="17074658" cy="8857479"/>
          </a:xfrm>
          <a:custGeom>
            <a:avLst/>
            <a:gdLst/>
            <a:ahLst/>
            <a:cxnLst/>
            <a:rect r="r" b="b" t="t" l="l"/>
            <a:pathLst>
              <a:path h="8857479" w="17074658">
                <a:moveTo>
                  <a:pt x="0" y="0"/>
                </a:moveTo>
                <a:lnTo>
                  <a:pt x="17074658" y="0"/>
                </a:lnTo>
                <a:lnTo>
                  <a:pt x="17074658" y="8857479"/>
                </a:lnTo>
                <a:lnTo>
                  <a:pt x="0" y="8857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152950" y="6830059"/>
            <a:ext cx="9921708" cy="2428241"/>
            <a:chOff x="0" y="0"/>
            <a:chExt cx="2889733" cy="7072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89733" cy="707234"/>
            </a:xfrm>
            <a:custGeom>
              <a:avLst/>
              <a:gdLst/>
              <a:ahLst/>
              <a:cxnLst/>
              <a:rect r="r" b="b" t="t" l="l"/>
              <a:pathLst>
                <a:path h="707234" w="2889733">
                  <a:moveTo>
                    <a:pt x="39795" y="0"/>
                  </a:moveTo>
                  <a:lnTo>
                    <a:pt x="2849937" y="0"/>
                  </a:lnTo>
                  <a:cubicBezTo>
                    <a:pt x="2860492" y="0"/>
                    <a:pt x="2870614" y="4193"/>
                    <a:pt x="2878077" y="11656"/>
                  </a:cubicBezTo>
                  <a:cubicBezTo>
                    <a:pt x="2885540" y="19119"/>
                    <a:pt x="2889733" y="29241"/>
                    <a:pt x="2889733" y="39795"/>
                  </a:cubicBezTo>
                  <a:lnTo>
                    <a:pt x="2889733" y="667439"/>
                  </a:lnTo>
                  <a:cubicBezTo>
                    <a:pt x="2889733" y="677993"/>
                    <a:pt x="2885540" y="688115"/>
                    <a:pt x="2878077" y="695578"/>
                  </a:cubicBezTo>
                  <a:cubicBezTo>
                    <a:pt x="2870614" y="703041"/>
                    <a:pt x="2860492" y="707234"/>
                    <a:pt x="2849937" y="707234"/>
                  </a:cubicBezTo>
                  <a:lnTo>
                    <a:pt x="39795" y="707234"/>
                  </a:lnTo>
                  <a:cubicBezTo>
                    <a:pt x="29241" y="707234"/>
                    <a:pt x="19119" y="703041"/>
                    <a:pt x="11656" y="695578"/>
                  </a:cubicBezTo>
                  <a:cubicBezTo>
                    <a:pt x="4193" y="688115"/>
                    <a:pt x="0" y="677993"/>
                    <a:pt x="0" y="667439"/>
                  </a:cubicBezTo>
                  <a:lnTo>
                    <a:pt x="0" y="39795"/>
                  </a:lnTo>
                  <a:cubicBezTo>
                    <a:pt x="0" y="29241"/>
                    <a:pt x="4193" y="19119"/>
                    <a:pt x="11656" y="11656"/>
                  </a:cubicBezTo>
                  <a:cubicBezTo>
                    <a:pt x="19119" y="4193"/>
                    <a:pt x="29241" y="0"/>
                    <a:pt x="39795" y="0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2889733" cy="707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9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152950" y="7109660"/>
            <a:ext cx="9664542" cy="1811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6"/>
              </a:lnSpc>
            </a:pPr>
            <a:r>
              <a:rPr lang="en-US" sz="2597">
                <a:solidFill>
                  <a:srgbClr val="0A192F"/>
                </a:solidFill>
                <a:latin typeface="Canva Sans"/>
                <a:ea typeface="Canva Sans"/>
                <a:cs typeface="Canva Sans"/>
                <a:sym typeface="Canva Sans"/>
              </a:rPr>
              <a:t>- 30,000+ modele open-source disponibile </a:t>
            </a:r>
          </a:p>
          <a:p>
            <a:pPr algn="l">
              <a:lnSpc>
                <a:spcPts val="3636"/>
              </a:lnSpc>
            </a:pPr>
            <a:r>
              <a:rPr lang="en-US" sz="2597">
                <a:solidFill>
                  <a:srgbClr val="0A192F"/>
                </a:solidFill>
                <a:latin typeface="Canva Sans"/>
                <a:ea typeface="Canva Sans"/>
                <a:cs typeface="Canva Sans"/>
                <a:sym typeface="Canva Sans"/>
              </a:rPr>
              <a:t>- Un singur API, volume nelimitate, preț fix lunar</a:t>
            </a:r>
          </a:p>
          <a:p>
            <a:pPr algn="l">
              <a:lnSpc>
                <a:spcPts val="3636"/>
              </a:lnSpc>
            </a:pPr>
            <a:r>
              <a:rPr lang="en-US" sz="2597">
                <a:solidFill>
                  <a:srgbClr val="0A192F"/>
                </a:solidFill>
                <a:latin typeface="Canva Sans"/>
                <a:ea typeface="Canva Sans"/>
                <a:cs typeface="Canva Sans"/>
                <a:sym typeface="Canva Sans"/>
              </a:rPr>
              <a:t>- Fără setup, fără GPU management</a:t>
            </a:r>
          </a:p>
          <a:p>
            <a:pPr algn="l">
              <a:lnSpc>
                <a:spcPts val="3636"/>
              </a:lnSpc>
            </a:pPr>
            <a:r>
              <a:rPr lang="en-US" sz="2597">
                <a:solidFill>
                  <a:srgbClr val="0A192F"/>
                </a:solidFill>
                <a:latin typeface="Canva Sans"/>
                <a:ea typeface="Canva Sans"/>
                <a:cs typeface="Canva Sans"/>
                <a:sym typeface="Canva Sans"/>
              </a:rPr>
              <a:t>- Agenți OpenClaw creați în doar câteva minute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03080" y="2594959"/>
            <a:ext cx="6053593" cy="3511084"/>
          </a:xfrm>
          <a:custGeom>
            <a:avLst/>
            <a:gdLst/>
            <a:ahLst/>
            <a:cxnLst/>
            <a:rect r="r" b="b" t="t" l="l"/>
            <a:pathLst>
              <a:path h="3511084" w="6053593">
                <a:moveTo>
                  <a:pt x="0" y="0"/>
                </a:moveTo>
                <a:lnTo>
                  <a:pt x="6053593" y="0"/>
                </a:lnTo>
                <a:lnTo>
                  <a:pt x="6053593" y="3511084"/>
                </a:lnTo>
                <a:lnTo>
                  <a:pt x="0" y="3511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03080" y="6363007"/>
            <a:ext cx="2665755" cy="2675109"/>
          </a:xfrm>
          <a:custGeom>
            <a:avLst/>
            <a:gdLst/>
            <a:ahLst/>
            <a:cxnLst/>
            <a:rect r="r" b="b" t="t" l="l"/>
            <a:pathLst>
              <a:path h="2675109" w="2665755">
                <a:moveTo>
                  <a:pt x="0" y="0"/>
                </a:moveTo>
                <a:lnTo>
                  <a:pt x="2665755" y="0"/>
                </a:lnTo>
                <a:lnTo>
                  <a:pt x="2665755" y="2675108"/>
                </a:lnTo>
                <a:lnTo>
                  <a:pt x="0" y="2675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429877" y="6363007"/>
            <a:ext cx="2649678" cy="2130420"/>
            <a:chOff x="0" y="0"/>
            <a:chExt cx="3532905" cy="28405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32905" cy="1987259"/>
            </a:xfrm>
            <a:custGeom>
              <a:avLst/>
              <a:gdLst/>
              <a:ahLst/>
              <a:cxnLst/>
              <a:rect r="r" b="b" t="t" l="l"/>
              <a:pathLst>
                <a:path h="1987259" w="3532905">
                  <a:moveTo>
                    <a:pt x="0" y="0"/>
                  </a:moveTo>
                  <a:lnTo>
                    <a:pt x="3532905" y="0"/>
                  </a:lnTo>
                  <a:lnTo>
                    <a:pt x="3532905" y="1987259"/>
                  </a:lnTo>
                  <a:lnTo>
                    <a:pt x="0" y="1987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grpSp>
          <p:nvGrpSpPr>
            <p:cNvPr name="Group 6" id="6"/>
            <p:cNvGrpSpPr/>
            <p:nvPr/>
          </p:nvGrpSpPr>
          <p:grpSpPr>
            <a:xfrm rot="0">
              <a:off x="765566" y="2266809"/>
              <a:ext cx="552605" cy="526702"/>
              <a:chOff x="0" y="0"/>
              <a:chExt cx="812800" cy="7747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858583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228600" y="266700"/>
                <a:ext cx="355600" cy="342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9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1318172" y="2162610"/>
              <a:ext cx="1449167" cy="677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80"/>
                </a:lnSpc>
              </a:pPr>
              <a:r>
                <a:rPr lang="en-US" sz="3057" b="true">
                  <a:solidFill>
                    <a:srgbClr val="0A192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14.4k 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897271" y="3531046"/>
            <a:ext cx="3811227" cy="5727254"/>
          </a:xfrm>
          <a:custGeom>
            <a:avLst/>
            <a:gdLst/>
            <a:ahLst/>
            <a:cxnLst/>
            <a:rect r="r" b="b" t="t" l="l"/>
            <a:pathLst>
              <a:path h="5727254" w="3811227">
                <a:moveTo>
                  <a:pt x="0" y="0"/>
                </a:moveTo>
                <a:lnTo>
                  <a:pt x="3811227" y="0"/>
                </a:lnTo>
                <a:lnTo>
                  <a:pt x="3811227" y="5727254"/>
                </a:lnTo>
                <a:lnTo>
                  <a:pt x="0" y="5727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97612" y="2008813"/>
            <a:ext cx="2010546" cy="1256591"/>
          </a:xfrm>
          <a:custGeom>
            <a:avLst/>
            <a:gdLst/>
            <a:ahLst/>
            <a:cxnLst/>
            <a:rect r="r" b="b" t="t" l="l"/>
            <a:pathLst>
              <a:path h="1256591" w="2010546">
                <a:moveTo>
                  <a:pt x="0" y="0"/>
                </a:moveTo>
                <a:lnTo>
                  <a:pt x="2010546" y="0"/>
                </a:lnTo>
                <a:lnTo>
                  <a:pt x="2010546" y="1256591"/>
                </a:lnTo>
                <a:lnTo>
                  <a:pt x="0" y="12565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964662" y="4466195"/>
            <a:ext cx="1752338" cy="197138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0" y="395928"/>
            <a:ext cx="18288000" cy="1730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99"/>
              </a:lnSpc>
            </a:pPr>
            <a:r>
              <a:rPr lang="en-US" sz="12999" spc="-389">
                <a:solidFill>
                  <a:srgbClr val="0A192F"/>
                </a:solidFill>
                <a:latin typeface="DM Sans"/>
                <a:ea typeface="DM Sans"/>
                <a:cs typeface="DM Sans"/>
                <a:sym typeface="DM Sans"/>
              </a:rPr>
              <a:t>The tech behind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65307" y="2803300"/>
            <a:ext cx="4275156" cy="72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01"/>
              </a:lnSpc>
            </a:pPr>
            <a:r>
              <a:rPr lang="en-US" sz="5401" spc="-162">
                <a:solidFill>
                  <a:srgbClr val="0A192F"/>
                </a:solidFill>
                <a:latin typeface="DM Sans"/>
                <a:ea typeface="DM Sans"/>
                <a:cs typeface="DM Sans"/>
                <a:sym typeface="DM Sans"/>
              </a:rPr>
              <a:t> infrastructure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33342" y="9353550"/>
            <a:ext cx="4275156" cy="72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01"/>
              </a:lnSpc>
            </a:pPr>
            <a:r>
              <a:rPr lang="en-US" sz="5401" spc="-162">
                <a:solidFill>
                  <a:srgbClr val="0A192F"/>
                </a:solidFill>
                <a:latin typeface="DM Sans"/>
                <a:ea typeface="DM Sans"/>
                <a:cs typeface="DM Sans"/>
                <a:sym typeface="DM Sans"/>
              </a:rPr>
              <a:t>~120 H100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2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16414"/>
            <a:ext cx="13492384" cy="761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1. Open-Source AI Agents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→ Construcția de agenți folosind OpenClaw + Featherless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→ Ideie proiect: automation workflows, sumarizare emails, scraping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2. Construcția de produse AI-native 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→ Orice student/startup poate lansa produse AI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→ Se poate itera direct cu feedback de la prospecți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→ Participă la Hackathoane. (echipele câștigătoare se conectează adesea cu companii de top)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 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3. Noi joburi pentru ingineri: 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→ Developer Relations Engineer - persoane tehnice cu abilități de socializare care să traducă produse complexe pentru cei din business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  → Senior Developer Advocate - AI Infrastructure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4,000+ joburi DevRel active în SUA doar pe Linkedin, 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creștere de 300% in ultimii 2 ani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000205" y="1612269"/>
            <a:ext cx="2386761" cy="2377214"/>
          </a:xfrm>
          <a:custGeom>
            <a:avLst/>
            <a:gdLst/>
            <a:ahLst/>
            <a:cxnLst/>
            <a:rect r="r" b="b" t="t" l="l"/>
            <a:pathLst>
              <a:path h="2377214" w="2386761">
                <a:moveTo>
                  <a:pt x="0" y="0"/>
                </a:moveTo>
                <a:lnTo>
                  <a:pt x="2386761" y="0"/>
                </a:lnTo>
                <a:lnTo>
                  <a:pt x="2386761" y="2377214"/>
                </a:lnTo>
                <a:lnTo>
                  <a:pt x="0" y="2377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8548" y="588006"/>
            <a:ext cx="7986119" cy="102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00"/>
              </a:lnSpc>
            </a:pPr>
            <a:r>
              <a:rPr lang="en-US" sz="7700" spc="-231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3 oportunități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000205" y="5143500"/>
            <a:ext cx="2677753" cy="1011161"/>
          </a:xfrm>
          <a:custGeom>
            <a:avLst/>
            <a:gdLst/>
            <a:ahLst/>
            <a:cxnLst/>
            <a:rect r="r" b="b" t="t" l="l"/>
            <a:pathLst>
              <a:path h="1011161" w="2677753">
                <a:moveTo>
                  <a:pt x="0" y="0"/>
                </a:moveTo>
                <a:lnTo>
                  <a:pt x="2677753" y="0"/>
                </a:lnTo>
                <a:lnTo>
                  <a:pt x="2677753" y="1011161"/>
                </a:lnTo>
                <a:lnTo>
                  <a:pt x="0" y="1011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413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000205" y="6154661"/>
            <a:ext cx="234092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  <a:spcBef>
                <a:spcPct val="0"/>
              </a:spcBef>
            </a:pPr>
            <a:r>
              <a:rPr lang="en-US" sz="3299">
                <a:solidFill>
                  <a:srgbClr val="64FFDA"/>
                </a:solidFill>
                <a:latin typeface="DM Sans"/>
                <a:ea typeface="DM Sans"/>
                <a:cs typeface="DM Sans"/>
                <a:sym typeface="DM Sans"/>
              </a:rPr>
              <a:t>17-19 Aprilie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2be303a9f683c9fa520ee4f9b8f84a61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d03d2a5de7753a431be1ea6789ef5fcb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CF9BB9-B67C-450E-9762-FCF7E1D93EB2}"/>
</file>

<file path=customXml/itemProps2.xml><?xml version="1.0" encoding="utf-8"?>
<ds:datastoreItem xmlns:ds="http://schemas.openxmlformats.org/officeDocument/2006/customXml" ds:itemID="{C866C6E1-F4B8-4FE0-A442-F980667E64B3}"/>
</file>

<file path=customXml/itemProps3.xml><?xml version="1.0" encoding="utf-8"?>
<ds:datastoreItem xmlns:ds="http://schemas.openxmlformats.org/officeDocument/2006/customXml" ds:itemID="{58246FA4-E0EC-41D7-92FD-265C336D23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The Tech Stack</dc:title>
  <dc:description>Presentation - The Tech Stack</dc:description>
  <cp:revision>1</cp:revision>
  <dcterms:created xsi:type="dcterms:W3CDTF">2006-08-16T00:00:00Z</dcterms:created>
  <dcterms:modified xsi:type="dcterms:W3CDTF">2011-08-01T06:04:30Z</dcterms:modified>
  <dc:identifier>DAHCXflslig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</Properties>
</file>