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8" r:id="rId2"/>
    <p:sldId id="258" r:id="rId3"/>
    <p:sldId id="257" r:id="rId4"/>
    <p:sldId id="283" r:id="rId5"/>
    <p:sldId id="282" r:id="rId6"/>
    <p:sldId id="28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70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5F2C3-A945-4173-AC1F-B7C1A0AA3203}" type="datetimeFigureOut">
              <a:rPr lang="en-GB" smtClean="0"/>
              <a:t>24/03/2026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78DDF-2B83-4E34-93B1-EBA0D9E3C6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7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" y="930554"/>
            <a:ext cx="5314950" cy="50990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901344"/>
            <a:ext cx="5302250" cy="51117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491230" y="5258714"/>
            <a:ext cx="3961129" cy="1338580"/>
          </a:xfrm>
          <a:custGeom>
            <a:avLst/>
            <a:gdLst/>
            <a:ahLst/>
            <a:cxnLst/>
            <a:rect l="l" t="t" r="r" b="b"/>
            <a:pathLst>
              <a:path w="3961129" h="1338579">
                <a:moveTo>
                  <a:pt x="3869690" y="1337309"/>
                </a:moveTo>
                <a:lnTo>
                  <a:pt x="91440" y="1337309"/>
                </a:lnTo>
                <a:lnTo>
                  <a:pt x="96520" y="1338579"/>
                </a:lnTo>
                <a:lnTo>
                  <a:pt x="3864610" y="1338579"/>
                </a:lnTo>
                <a:lnTo>
                  <a:pt x="3869690" y="1337309"/>
                </a:lnTo>
                <a:close/>
              </a:path>
              <a:path w="3961129" h="1338579">
                <a:moveTo>
                  <a:pt x="3879850" y="1269"/>
                </a:moveTo>
                <a:lnTo>
                  <a:pt x="81280" y="1269"/>
                </a:lnTo>
                <a:lnTo>
                  <a:pt x="76200" y="3809"/>
                </a:lnTo>
                <a:lnTo>
                  <a:pt x="66040" y="6349"/>
                </a:lnTo>
                <a:lnTo>
                  <a:pt x="60960" y="8889"/>
                </a:lnTo>
                <a:lnTo>
                  <a:pt x="57150" y="11429"/>
                </a:lnTo>
                <a:lnTo>
                  <a:pt x="52070" y="12699"/>
                </a:lnTo>
                <a:lnTo>
                  <a:pt x="46990" y="16509"/>
                </a:lnTo>
                <a:lnTo>
                  <a:pt x="43180" y="19049"/>
                </a:lnTo>
                <a:lnTo>
                  <a:pt x="38100" y="22859"/>
                </a:lnTo>
                <a:lnTo>
                  <a:pt x="34290" y="25399"/>
                </a:lnTo>
                <a:lnTo>
                  <a:pt x="22860" y="36829"/>
                </a:lnTo>
                <a:lnTo>
                  <a:pt x="20320" y="41909"/>
                </a:lnTo>
                <a:lnTo>
                  <a:pt x="17780" y="45719"/>
                </a:lnTo>
                <a:lnTo>
                  <a:pt x="13970" y="50799"/>
                </a:lnTo>
                <a:lnTo>
                  <a:pt x="11430" y="55879"/>
                </a:lnTo>
                <a:lnTo>
                  <a:pt x="8890" y="59689"/>
                </a:lnTo>
                <a:lnTo>
                  <a:pt x="6350" y="69849"/>
                </a:lnTo>
                <a:lnTo>
                  <a:pt x="3810" y="74929"/>
                </a:lnTo>
                <a:lnTo>
                  <a:pt x="1270" y="85089"/>
                </a:lnTo>
                <a:lnTo>
                  <a:pt x="1270" y="101599"/>
                </a:lnTo>
                <a:lnTo>
                  <a:pt x="0" y="1235709"/>
                </a:lnTo>
                <a:lnTo>
                  <a:pt x="0" y="1242059"/>
                </a:lnTo>
                <a:lnTo>
                  <a:pt x="1270" y="1247139"/>
                </a:lnTo>
                <a:lnTo>
                  <a:pt x="1270" y="1252219"/>
                </a:lnTo>
                <a:lnTo>
                  <a:pt x="5080" y="1267459"/>
                </a:lnTo>
                <a:lnTo>
                  <a:pt x="7620" y="1272539"/>
                </a:lnTo>
                <a:lnTo>
                  <a:pt x="8890" y="1277619"/>
                </a:lnTo>
                <a:lnTo>
                  <a:pt x="11430" y="1282699"/>
                </a:lnTo>
                <a:lnTo>
                  <a:pt x="13970" y="1286509"/>
                </a:lnTo>
                <a:lnTo>
                  <a:pt x="16510" y="1291589"/>
                </a:lnTo>
                <a:lnTo>
                  <a:pt x="20320" y="1295399"/>
                </a:lnTo>
                <a:lnTo>
                  <a:pt x="22860" y="1300479"/>
                </a:lnTo>
                <a:lnTo>
                  <a:pt x="38100" y="1315719"/>
                </a:lnTo>
                <a:lnTo>
                  <a:pt x="41910" y="1318259"/>
                </a:lnTo>
                <a:lnTo>
                  <a:pt x="46990" y="1322069"/>
                </a:lnTo>
                <a:lnTo>
                  <a:pt x="50800" y="1324609"/>
                </a:lnTo>
                <a:lnTo>
                  <a:pt x="60960" y="1329689"/>
                </a:lnTo>
                <a:lnTo>
                  <a:pt x="66040" y="1330959"/>
                </a:lnTo>
                <a:lnTo>
                  <a:pt x="71120" y="1333499"/>
                </a:lnTo>
                <a:lnTo>
                  <a:pt x="86360" y="1337309"/>
                </a:lnTo>
                <a:lnTo>
                  <a:pt x="3874770" y="1337309"/>
                </a:lnTo>
                <a:lnTo>
                  <a:pt x="3895090" y="1332229"/>
                </a:lnTo>
                <a:lnTo>
                  <a:pt x="3905250" y="1327149"/>
                </a:lnTo>
                <a:lnTo>
                  <a:pt x="3909060" y="1324609"/>
                </a:lnTo>
                <a:lnTo>
                  <a:pt x="3919220" y="1319529"/>
                </a:lnTo>
                <a:lnTo>
                  <a:pt x="3938270" y="1300479"/>
                </a:lnTo>
                <a:lnTo>
                  <a:pt x="3940810" y="1296669"/>
                </a:lnTo>
                <a:lnTo>
                  <a:pt x="3944620" y="1291589"/>
                </a:lnTo>
                <a:lnTo>
                  <a:pt x="3947160" y="1287779"/>
                </a:lnTo>
                <a:lnTo>
                  <a:pt x="3952240" y="1277619"/>
                </a:lnTo>
                <a:lnTo>
                  <a:pt x="3953510" y="1272539"/>
                </a:lnTo>
                <a:lnTo>
                  <a:pt x="3956050" y="1267459"/>
                </a:lnTo>
                <a:lnTo>
                  <a:pt x="3959860" y="1252219"/>
                </a:lnTo>
                <a:lnTo>
                  <a:pt x="3959860" y="1247139"/>
                </a:lnTo>
                <a:lnTo>
                  <a:pt x="3961129" y="1242059"/>
                </a:lnTo>
                <a:lnTo>
                  <a:pt x="3961129" y="96519"/>
                </a:lnTo>
                <a:lnTo>
                  <a:pt x="3959860" y="90169"/>
                </a:lnTo>
                <a:lnTo>
                  <a:pt x="3959860" y="85089"/>
                </a:lnTo>
                <a:lnTo>
                  <a:pt x="3956050" y="69849"/>
                </a:lnTo>
                <a:lnTo>
                  <a:pt x="3953510" y="64769"/>
                </a:lnTo>
                <a:lnTo>
                  <a:pt x="3952240" y="59689"/>
                </a:lnTo>
                <a:lnTo>
                  <a:pt x="3949700" y="55879"/>
                </a:lnTo>
                <a:lnTo>
                  <a:pt x="3944620" y="45719"/>
                </a:lnTo>
                <a:lnTo>
                  <a:pt x="3940810" y="41909"/>
                </a:lnTo>
                <a:lnTo>
                  <a:pt x="3938270" y="36829"/>
                </a:lnTo>
                <a:lnTo>
                  <a:pt x="3926840" y="25399"/>
                </a:lnTo>
                <a:lnTo>
                  <a:pt x="3923029" y="22859"/>
                </a:lnTo>
                <a:lnTo>
                  <a:pt x="3919220" y="19049"/>
                </a:lnTo>
                <a:lnTo>
                  <a:pt x="3914140" y="16509"/>
                </a:lnTo>
                <a:lnTo>
                  <a:pt x="3909060" y="12699"/>
                </a:lnTo>
                <a:lnTo>
                  <a:pt x="3905250" y="11429"/>
                </a:lnTo>
                <a:lnTo>
                  <a:pt x="3895090" y="6349"/>
                </a:lnTo>
                <a:lnTo>
                  <a:pt x="3884929" y="3809"/>
                </a:lnTo>
                <a:lnTo>
                  <a:pt x="3879850" y="1269"/>
                </a:lnTo>
                <a:close/>
              </a:path>
              <a:path w="3961129" h="1338579">
                <a:moveTo>
                  <a:pt x="3869690" y="0"/>
                </a:moveTo>
                <a:lnTo>
                  <a:pt x="91440" y="0"/>
                </a:lnTo>
                <a:lnTo>
                  <a:pt x="86360" y="1269"/>
                </a:lnTo>
                <a:lnTo>
                  <a:pt x="3874770" y="1269"/>
                </a:lnTo>
                <a:lnTo>
                  <a:pt x="3869690" y="0"/>
                </a:lnTo>
                <a:close/>
              </a:path>
            </a:pathLst>
          </a:custGeom>
          <a:solidFill>
            <a:srgbClr val="0C0C0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1230" y="4242714"/>
            <a:ext cx="3961129" cy="1338580"/>
          </a:xfrm>
          <a:custGeom>
            <a:avLst/>
            <a:gdLst/>
            <a:ahLst/>
            <a:cxnLst/>
            <a:rect l="l" t="t" r="r" b="b"/>
            <a:pathLst>
              <a:path w="3961129" h="1338579">
                <a:moveTo>
                  <a:pt x="3869690" y="1337309"/>
                </a:moveTo>
                <a:lnTo>
                  <a:pt x="91440" y="1337309"/>
                </a:lnTo>
                <a:lnTo>
                  <a:pt x="96520" y="1338579"/>
                </a:lnTo>
                <a:lnTo>
                  <a:pt x="3864610" y="1338579"/>
                </a:lnTo>
                <a:lnTo>
                  <a:pt x="3869690" y="1337309"/>
                </a:lnTo>
                <a:close/>
              </a:path>
              <a:path w="3961129" h="1338579">
                <a:moveTo>
                  <a:pt x="3879850" y="1269"/>
                </a:moveTo>
                <a:lnTo>
                  <a:pt x="81280" y="1269"/>
                </a:lnTo>
                <a:lnTo>
                  <a:pt x="76200" y="3809"/>
                </a:lnTo>
                <a:lnTo>
                  <a:pt x="66040" y="6349"/>
                </a:lnTo>
                <a:lnTo>
                  <a:pt x="60960" y="8889"/>
                </a:lnTo>
                <a:lnTo>
                  <a:pt x="57150" y="11429"/>
                </a:lnTo>
                <a:lnTo>
                  <a:pt x="46990" y="16509"/>
                </a:lnTo>
                <a:lnTo>
                  <a:pt x="43180" y="19049"/>
                </a:lnTo>
                <a:lnTo>
                  <a:pt x="38100" y="22859"/>
                </a:lnTo>
                <a:lnTo>
                  <a:pt x="34290" y="25399"/>
                </a:lnTo>
                <a:lnTo>
                  <a:pt x="26670" y="33019"/>
                </a:lnTo>
                <a:lnTo>
                  <a:pt x="22860" y="38099"/>
                </a:lnTo>
                <a:lnTo>
                  <a:pt x="17780" y="45719"/>
                </a:lnTo>
                <a:lnTo>
                  <a:pt x="13970" y="50799"/>
                </a:lnTo>
                <a:lnTo>
                  <a:pt x="11430" y="55879"/>
                </a:lnTo>
                <a:lnTo>
                  <a:pt x="8890" y="59689"/>
                </a:lnTo>
                <a:lnTo>
                  <a:pt x="6350" y="69849"/>
                </a:lnTo>
                <a:lnTo>
                  <a:pt x="3810" y="74929"/>
                </a:lnTo>
                <a:lnTo>
                  <a:pt x="2540" y="80009"/>
                </a:lnTo>
                <a:lnTo>
                  <a:pt x="1270" y="86359"/>
                </a:lnTo>
                <a:lnTo>
                  <a:pt x="1270" y="101599"/>
                </a:lnTo>
                <a:lnTo>
                  <a:pt x="0" y="1235709"/>
                </a:lnTo>
                <a:lnTo>
                  <a:pt x="0" y="1242059"/>
                </a:lnTo>
                <a:lnTo>
                  <a:pt x="1270" y="1247139"/>
                </a:lnTo>
                <a:lnTo>
                  <a:pt x="1270" y="1252219"/>
                </a:lnTo>
                <a:lnTo>
                  <a:pt x="5080" y="1267459"/>
                </a:lnTo>
                <a:lnTo>
                  <a:pt x="7620" y="1272539"/>
                </a:lnTo>
                <a:lnTo>
                  <a:pt x="8890" y="1277619"/>
                </a:lnTo>
                <a:lnTo>
                  <a:pt x="11430" y="1282699"/>
                </a:lnTo>
                <a:lnTo>
                  <a:pt x="13970" y="1286509"/>
                </a:lnTo>
                <a:lnTo>
                  <a:pt x="16510" y="1291589"/>
                </a:lnTo>
                <a:lnTo>
                  <a:pt x="20320" y="1296669"/>
                </a:lnTo>
                <a:lnTo>
                  <a:pt x="22860" y="1300479"/>
                </a:lnTo>
                <a:lnTo>
                  <a:pt x="38100" y="1315719"/>
                </a:lnTo>
                <a:lnTo>
                  <a:pt x="41910" y="1318259"/>
                </a:lnTo>
                <a:lnTo>
                  <a:pt x="46990" y="1322069"/>
                </a:lnTo>
                <a:lnTo>
                  <a:pt x="50800" y="1324609"/>
                </a:lnTo>
                <a:lnTo>
                  <a:pt x="60960" y="1329689"/>
                </a:lnTo>
                <a:lnTo>
                  <a:pt x="66040" y="1330959"/>
                </a:lnTo>
                <a:lnTo>
                  <a:pt x="71120" y="1333499"/>
                </a:lnTo>
                <a:lnTo>
                  <a:pt x="86360" y="1337309"/>
                </a:lnTo>
                <a:lnTo>
                  <a:pt x="3874770" y="1337309"/>
                </a:lnTo>
                <a:lnTo>
                  <a:pt x="3895090" y="1332229"/>
                </a:lnTo>
                <a:lnTo>
                  <a:pt x="3905250" y="1327149"/>
                </a:lnTo>
                <a:lnTo>
                  <a:pt x="3909060" y="1324609"/>
                </a:lnTo>
                <a:lnTo>
                  <a:pt x="3919220" y="1319529"/>
                </a:lnTo>
                <a:lnTo>
                  <a:pt x="3938270" y="1300479"/>
                </a:lnTo>
                <a:lnTo>
                  <a:pt x="3940810" y="1296669"/>
                </a:lnTo>
                <a:lnTo>
                  <a:pt x="3944620" y="1291589"/>
                </a:lnTo>
                <a:lnTo>
                  <a:pt x="3947160" y="1287779"/>
                </a:lnTo>
                <a:lnTo>
                  <a:pt x="3952240" y="1277619"/>
                </a:lnTo>
                <a:lnTo>
                  <a:pt x="3953510" y="1272539"/>
                </a:lnTo>
                <a:lnTo>
                  <a:pt x="3956050" y="1267459"/>
                </a:lnTo>
                <a:lnTo>
                  <a:pt x="3959860" y="1252219"/>
                </a:lnTo>
                <a:lnTo>
                  <a:pt x="3959860" y="1247139"/>
                </a:lnTo>
                <a:lnTo>
                  <a:pt x="3961129" y="1242059"/>
                </a:lnTo>
                <a:lnTo>
                  <a:pt x="3961129" y="96519"/>
                </a:lnTo>
                <a:lnTo>
                  <a:pt x="3959860" y="90169"/>
                </a:lnTo>
                <a:lnTo>
                  <a:pt x="3959860" y="86359"/>
                </a:lnTo>
                <a:lnTo>
                  <a:pt x="3958590" y="80009"/>
                </a:lnTo>
                <a:lnTo>
                  <a:pt x="3956050" y="69849"/>
                </a:lnTo>
                <a:lnTo>
                  <a:pt x="3953510" y="64769"/>
                </a:lnTo>
                <a:lnTo>
                  <a:pt x="3952240" y="59689"/>
                </a:lnTo>
                <a:lnTo>
                  <a:pt x="3949700" y="55879"/>
                </a:lnTo>
                <a:lnTo>
                  <a:pt x="3944620" y="45719"/>
                </a:lnTo>
                <a:lnTo>
                  <a:pt x="3940810" y="41909"/>
                </a:lnTo>
                <a:lnTo>
                  <a:pt x="3938270" y="38099"/>
                </a:lnTo>
                <a:lnTo>
                  <a:pt x="3934460" y="33019"/>
                </a:lnTo>
                <a:lnTo>
                  <a:pt x="3926840" y="25399"/>
                </a:lnTo>
                <a:lnTo>
                  <a:pt x="3923029" y="22859"/>
                </a:lnTo>
                <a:lnTo>
                  <a:pt x="3919220" y="19049"/>
                </a:lnTo>
                <a:lnTo>
                  <a:pt x="3909060" y="13969"/>
                </a:lnTo>
                <a:lnTo>
                  <a:pt x="3905250" y="11429"/>
                </a:lnTo>
                <a:lnTo>
                  <a:pt x="3895090" y="6349"/>
                </a:lnTo>
                <a:lnTo>
                  <a:pt x="3884929" y="3809"/>
                </a:lnTo>
                <a:lnTo>
                  <a:pt x="3879850" y="1269"/>
                </a:lnTo>
                <a:close/>
              </a:path>
              <a:path w="3961129" h="1338579">
                <a:moveTo>
                  <a:pt x="3869690" y="0"/>
                </a:moveTo>
                <a:lnTo>
                  <a:pt x="91440" y="0"/>
                </a:lnTo>
                <a:lnTo>
                  <a:pt x="86360" y="1269"/>
                </a:lnTo>
                <a:lnTo>
                  <a:pt x="3874770" y="1269"/>
                </a:lnTo>
                <a:lnTo>
                  <a:pt x="3869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"/>
            <a:ext cx="12191758" cy="68567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914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6856730"/>
                </a:lnTo>
                <a:lnTo>
                  <a:pt x="6096000" y="6856730"/>
                </a:lnTo>
                <a:lnTo>
                  <a:pt x="12192000" y="685673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14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0" y="6856730"/>
                </a:moveTo>
                <a:lnTo>
                  <a:pt x="0" y="0"/>
                </a:lnTo>
                <a:lnTo>
                  <a:pt x="12191758" y="0"/>
                </a:lnTo>
                <a:lnTo>
                  <a:pt x="12191758" y="6856730"/>
                </a:lnTo>
                <a:lnTo>
                  <a:pt x="0" y="685673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790" y="859434"/>
            <a:ext cx="6128384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3990" y="1547774"/>
            <a:ext cx="6402705" cy="465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note.r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0" y="3124200"/>
            <a:ext cx="6858000" cy="1356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GB" sz="4400" b="1" i="0" dirty="0">
                <a:solidFill>
                  <a:schemeClr val="accent1"/>
                </a:solidFill>
                <a:effectLst/>
                <a:highlight>
                  <a:srgbClr val="000000"/>
                </a:highlight>
                <a:latin typeface="-apple-system"/>
              </a:rPr>
              <a:t>TECH FORWARD 2026 </a:t>
            </a:r>
            <a:endParaRPr lang="en-GB" sz="44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Bogdan Cuciureanu, Territory Manager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Mida Soft Business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1734464"/>
            <a:ext cx="4008120" cy="41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5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1066800" y="1828800"/>
            <a:ext cx="10591800" cy="463524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O companie cu capital 100% românesc,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fondata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in 2003.</a:t>
            </a:r>
            <a:endParaRPr lang="en-GB" sz="2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just"/>
            <a:endParaRPr lang="en-GB" sz="2200" b="1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Suntem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in Top 10 </a:t>
            </a:r>
            <a:r>
              <a:rPr lang="en-GB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ntegratori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din Romania.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marR="17145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14450" algn="l"/>
                <a:tab pos="1828800" algn="l"/>
              </a:tabLst>
            </a:pPr>
            <a:r>
              <a:rPr lang="it-IT" sz="2200" kern="100" spc="25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highlight>
                  <a:srgbClr val="000000"/>
                </a:highlight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În cei 20 de ani de la înființare, ne-am diversificat portofoliul de servicii și liniile de business, iar în momentul de față oferim soluții complete axate pe tehnologie pentru infrastructură IT&amp;OT, software (ERP), soluții de imprimare și management de documente (MPS), securitate cibernetică IT&amp;OT ,consultanță specializată pe fiecare dintre aceste domenii de expertiză.</a:t>
            </a:r>
            <a:endParaRPr lang="en-GB" sz="2200" kern="100" dirty="0">
              <a:solidFill>
                <a:schemeClr val="tx2">
                  <a:lumMod val="60000"/>
                  <a:lumOff val="40000"/>
                </a:schemeClr>
              </a:solidFill>
              <a:effectLst/>
              <a:highlight>
                <a:srgbClr val="000000"/>
              </a:highlight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200" b="0" i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-apple-system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artenerul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de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afaceri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 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pentru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mai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mult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de 4000 de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clienţi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din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diferite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domenii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de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activitate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: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Producţie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, Retail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şi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Distribuţie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,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Energie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şi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Utilităţi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, Banking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si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Servicii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Financiar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, </a:t>
            </a:r>
            <a:r>
              <a:rPr lang="en-GB" sz="220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Sănătate</a:t>
            </a:r>
            <a:r>
              <a:rPr lang="en-GB" sz="220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n-lt"/>
              </a:rPr>
              <a:t>, Public sector</a:t>
            </a:r>
            <a:r>
              <a:rPr lang="en-GB" sz="220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F09F408-705E-EED3-55F6-ECE53BF458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47801" y="457200"/>
            <a:ext cx="3200399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da Soft Business a preluat activitatea companiei IT...">
            <a:extLst>
              <a:ext uri="{FF2B5EF4-FFF2-40B4-BE49-F238E27FC236}">
                <a16:creationId xmlns:a16="http://schemas.microsoft.com/office/drawing/2014/main" id="{3181C89E-0D8D-A700-2948-F63386BE1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99822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19" y="1734464"/>
            <a:ext cx="4008120" cy="41135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55578-E56C-F885-A483-0799E6207C5B}"/>
              </a:ext>
            </a:extLst>
          </p:cNvPr>
          <p:cNvSpPr txBox="1"/>
          <p:nvPr/>
        </p:nvSpPr>
        <p:spPr>
          <a:xfrm>
            <a:off x="5334000" y="381000"/>
            <a:ext cx="6553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Tocmai am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început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un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nou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loc de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muncă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ca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analist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OT Cybersecurity la o companie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petrolieră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.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Experiența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mea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este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în IT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și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am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certificări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eCPPT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și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CCNA. </a:t>
            </a:r>
          </a:p>
          <a:p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Inițial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plănuiam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-mi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construiesc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o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carieră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în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domeniul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securității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cibernetice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IT,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acum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nu sunt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sigur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trebui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rămân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pe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această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cale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sau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fac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o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schimbare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.</a:t>
            </a:r>
            <a:b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</a:b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Sincer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fiu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, nu sunt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sigur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vreau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-mi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petrec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cariera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în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medii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în care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trebuie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port o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cască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și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un detector de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gaz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tot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timpul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.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gândesc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obțin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certificarea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OSCP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și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trec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la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securitatea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cibernetică IT,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sunt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și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curios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există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o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modalitate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de a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deveni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un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rol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ca un consultant OT în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viitor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.</a:t>
            </a:r>
            <a:b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</a:b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Mi-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plăcea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aud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gândurile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sau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sfaturile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voastre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dacă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ați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fost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într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-o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situație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similară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. </a:t>
            </a:r>
          </a:p>
          <a:p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Orice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îndrumare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ar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însemna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2200" spc="-1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mult</a:t>
            </a:r>
            <a:r>
              <a:rPr lang="en-GB" sz="2200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!</a:t>
            </a:r>
          </a:p>
          <a:p>
            <a:endParaRPr lang="en-GB" sz="2200" spc="-10" dirty="0">
              <a:solidFill>
                <a:schemeClr val="tx2">
                  <a:lumMod val="40000"/>
                  <a:lumOff val="60000"/>
                </a:schemeClr>
              </a:solidFill>
              <a:latin typeface="Calibri"/>
              <a:cs typeface="Calibri"/>
            </a:endParaRPr>
          </a:p>
          <a:p>
            <a:r>
              <a:rPr lang="en-GB" sz="16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Offensive Security Certified Professional (</a:t>
            </a:r>
            <a:r>
              <a:rPr lang="en-GB" sz="1600" b="1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OSCP)</a:t>
            </a:r>
            <a:r>
              <a:rPr lang="en-GB" sz="16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):</a:t>
            </a:r>
          </a:p>
          <a:p>
            <a:r>
              <a:rPr lang="en-GB" sz="1600" b="0" i="0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eLearnSecurity</a:t>
            </a:r>
            <a:r>
              <a:rPr lang="en-GB" sz="1600" b="0" i="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 Certified Professional Penetration Tester. (</a:t>
            </a:r>
            <a:r>
              <a:rPr lang="en-GB" sz="1600" b="1" i="0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eCPPT</a:t>
            </a:r>
            <a:r>
              <a:rPr lang="en-GB" sz="1600" b="0" i="0" dirty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highlight>
                  <a:srgbClr val="000000"/>
                </a:highlight>
                <a:latin typeface="Arial" panose="020B0604020202020204" pitchFamily="34" charset="0"/>
              </a:rPr>
              <a:t>)</a:t>
            </a:r>
            <a:endParaRPr lang="en-GB" sz="1600" dirty="0">
              <a:solidFill>
                <a:schemeClr val="tx2">
                  <a:lumMod val="20000"/>
                  <a:lumOff val="80000"/>
                </a:schemeClr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021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819400"/>
            <a:ext cx="3383281" cy="34471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8B942-4443-4632-C41D-BD47D0C082FB}"/>
              </a:ext>
            </a:extLst>
          </p:cNvPr>
          <p:cNvSpPr txBox="1"/>
          <p:nvPr/>
        </p:nvSpPr>
        <p:spPr>
          <a:xfrm>
            <a:off x="3764281" y="228600"/>
            <a:ext cx="8275318" cy="622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un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domeniu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creștere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Mai ales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ultimii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ani cu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transformarea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digitală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care se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desfășoară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acest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spațiu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Preocupările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încep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iasă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la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suprafață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destul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multe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incidente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vizibile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cibernetică, care au un impact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semnificativ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financiar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operațional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investești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OT? Este un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domeniu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tehnic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nou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(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sau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nișă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),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există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lipsă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talent care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înțeleagă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cerințele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IT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afaceri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simultan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Sectoarele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industriale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sunt obligate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prin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reglementări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îndeplinească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un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anumit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nivel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Ca NIS 2, FDA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TISAX.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companii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vor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investi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capabilitățile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Acolo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apar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oportunitățile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măsură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țările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intensifică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măsurile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cibernetică,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companiile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încep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digitalizarea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automatizarea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esențială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pentru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a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conecta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ambele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lumi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siguranță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Vom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vedea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siguranta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mai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multe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companii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organizații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implicate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pentru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a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configura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departamentul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SOC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dedicat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Dar,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asemenea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fiți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atenți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piața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muncii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pentru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securitatea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relativ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mică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dar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intr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-o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crestere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exploziva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posibil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ca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astfel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roluri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nu fie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postate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frecvent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acum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Dacă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sunteți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interesat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înțelegeți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cum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procesul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producție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vă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place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interacționați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afacerile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puteți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lua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considerare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acest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domeniu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Acestea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sunt,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asemenea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o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mulțime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provocări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deoarece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fiecare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mediu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OT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este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unic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sine,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trebuie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învățați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cum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abordați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și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lucrați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îndeaproape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cu diverse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departamente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. Este un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domeniu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solicitant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,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dar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interesant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în care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afli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dacă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te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-ai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săturat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de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lumea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</a:t>
            </a:r>
            <a:r>
              <a:rPr lang="en-GB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standardizării</a:t>
            </a:r>
            <a:r>
              <a:rPr lang="en-GB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Calibri"/>
              </a:rPr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334606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2135912"/>
            <a:ext cx="6827520" cy="2539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360">
              <a:lnSpc>
                <a:spcPct val="100000"/>
              </a:lnSpc>
            </a:pPr>
            <a:r>
              <a:rPr lang="en-GB" sz="4000" spc="-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Pentru</a:t>
            </a:r>
            <a:r>
              <a:rPr lang="en-GB" sz="4000" spc="-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spc="-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informatii</a:t>
            </a:r>
            <a:r>
              <a:rPr lang="en-GB" sz="4000" spc="-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spc="-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folositoare</a:t>
            </a:r>
            <a:r>
              <a:rPr lang="en-GB" sz="4000" spc="-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n-GB" sz="4000" spc="-5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cariera</a:t>
            </a:r>
            <a:r>
              <a:rPr lang="en-GB" sz="4000" spc="-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spc="-13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975360">
              <a:lnSpc>
                <a:spcPct val="100000"/>
              </a:lnSpc>
            </a:pP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975360">
              <a:lnSpc>
                <a:spcPct val="100000"/>
              </a:lnSpc>
              <a:spcBef>
                <a:spcPts val="300"/>
              </a:spcBef>
            </a:pPr>
            <a:r>
              <a:rPr lang="en-GB" sz="2800" u="sng" spc="-10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Bogdan.Cuciureanu@midasoft.to</a:t>
            </a:r>
            <a:endParaRPr lang="en-GB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1372235"/>
            <a:ext cx="4008120" cy="4113529"/>
          </a:xfrm>
          <a:prstGeom prst="rect">
            <a:avLst/>
          </a:prstGeom>
        </p:spPr>
      </p:pic>
      <p:sp>
        <p:nvSpPr>
          <p:cNvPr id="5" name="object 15">
            <a:extLst>
              <a:ext uri="{FF2B5EF4-FFF2-40B4-BE49-F238E27FC236}">
                <a16:creationId xmlns:a16="http://schemas.microsoft.com/office/drawing/2014/main" id="{D7326705-FBFE-FCD7-AF4F-FCD21EEC8593}"/>
              </a:ext>
            </a:extLst>
          </p:cNvPr>
          <p:cNvSpPr txBox="1"/>
          <p:nvPr/>
        </p:nvSpPr>
        <p:spPr>
          <a:xfrm>
            <a:off x="4876800" y="4114800"/>
            <a:ext cx="4495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040">
              <a:lnSpc>
                <a:spcPct val="100000"/>
              </a:lnSpc>
              <a:spcBef>
                <a:spcPts val="750"/>
              </a:spcBef>
            </a:pPr>
            <a:r>
              <a:rPr lang="en-GB" sz="2400" u="sng" spc="-1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z="2400" u="sng" spc="-1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ww.</a:t>
            </a:r>
            <a:r>
              <a:rPr lang="en-GB" sz="2400" u="sng" spc="-15" dirty="0">
                <a:solidFill>
                  <a:schemeClr val="tx2">
                    <a:lumMod val="60000"/>
                    <a:lumOff val="40000"/>
                  </a:schemeClr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</a:rPr>
              <a:t>midasoft.ro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931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49F09C392F844B4823C33345D6E80" ma:contentTypeVersion="14" ma:contentTypeDescription="Create a new document." ma:contentTypeScope="" ma:versionID="2be303a9f683c9fa520ee4f9b8f84a61">
  <xsd:schema xmlns:xsd="http://www.w3.org/2001/XMLSchema" xmlns:xs="http://www.w3.org/2001/XMLSchema" xmlns:p="http://schemas.microsoft.com/office/2006/metadata/properties" xmlns:ns2="8b1fe606-daaf-4ebc-87a5-56ab6de25f3b" xmlns:ns3="75aede54-084f-4aab-9e24-adf1979f5a1c" targetNamespace="http://schemas.microsoft.com/office/2006/metadata/properties" ma:root="true" ma:fieldsID="d03d2a5de7753a431be1ea6789ef5fcb" ns2:_="" ns3:_="">
    <xsd:import namespace="8b1fe606-daaf-4ebc-87a5-56ab6de25f3b"/>
    <xsd:import namespace="75aede54-084f-4aab-9e24-adf1979f5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fe606-daaf-4ebc-87a5-56ab6de25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01cf5fd-f2a2-4924-805e-68264094ff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ede54-084f-4aab-9e24-adf1979f5a1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f61f825-735a-432a-a4d4-b550a918cd6f}" ma:internalName="TaxCatchAll" ma:showField="CatchAllData" ma:web="75aede54-084f-4aab-9e24-adf1979f5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aede54-084f-4aab-9e24-adf1979f5a1c" xsi:nil="true"/>
    <lcf76f155ced4ddcb4097134ff3c332f xmlns="8b1fe606-daaf-4ebc-87a5-56ab6de25f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BBB95AE-6347-4E25-9E3F-E24B80DA1204}"/>
</file>

<file path=customXml/itemProps2.xml><?xml version="1.0" encoding="utf-8"?>
<ds:datastoreItem xmlns:ds="http://schemas.openxmlformats.org/officeDocument/2006/customXml" ds:itemID="{1B6551BC-62BA-4DC1-BFAD-F38394EC7A2B}"/>
</file>

<file path=customXml/itemProps3.xml><?xml version="1.0" encoding="utf-8"?>
<ds:datastoreItem xmlns:ds="http://schemas.openxmlformats.org/officeDocument/2006/customXml" ds:itemID="{86D43C19-CB07-4DD1-A08F-E613E9A956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602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-apple-system</vt:lpstr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Bagus</dc:creator>
  <cp:lastModifiedBy>Bogdan Cuciureanu</cp:lastModifiedBy>
  <cp:revision>5</cp:revision>
  <dcterms:created xsi:type="dcterms:W3CDTF">2024-10-16T09:42:55Z</dcterms:created>
  <dcterms:modified xsi:type="dcterms:W3CDTF">2026-03-24T11:12:46Z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2021-01-13T00:00:00Z</vt:filetime>
  </property>
  <property fmtid="{D5CDD505-2E9C-101B-9397-08002B2CF9AE}" pid="3" name="Creator">
    <vt:lpwstr>Impress</vt:lpwstr>
  </property>
  <property fmtid="{D5CDD505-2E9C-101B-9397-08002B2CF9AE}" pid="4" name="LastSaved">
    <vt:filetime>2024-10-16T00:00:00Z</vt:filetime>
  </property>
  <property fmtid="{D5CDD505-2E9C-101B-9397-08002B2CF9AE}" pid="5" name="Producer">
    <vt:lpwstr>iLovePDF</vt:lpwstr>
  </property>
  <property fmtid="{D5CDD505-2E9C-101B-9397-08002B2CF9AE}" pid="6" name="ContentTypeId">
    <vt:lpwstr>0x01010097849F09C392F844B4823C33345D6E80</vt:lpwstr>
  </property>
</Properties>
</file>