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57" r:id="rId4"/>
    <p:sldId id="258" r:id="rId5"/>
    <p:sldId id="260" r:id="rId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27" d="100"/>
          <a:sy n="127" d="100"/>
        </p:scale>
        <p:origin x="5236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007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1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0">
            <a:extLst>
              <a:ext uri="{FF2B5EF4-FFF2-40B4-BE49-F238E27FC236}">
                <a16:creationId xmlns:a16="http://schemas.microsoft.com/office/drawing/2014/main" id="{2C1A3D79-CFD7-38B0-9BD0-C788032601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" b="1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0D4A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685800"/>
            <a:ext cx="9144000" cy="0"/>
          </a:xfrm>
          <a:prstGeom prst="line">
            <a:avLst/>
          </a:prstGeom>
          <a:noFill/>
          <a:ln w="3810">
            <a:solidFill>
              <a:srgbClr val="1E2D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371600"/>
            <a:ext cx="9144000" cy="0"/>
          </a:xfrm>
          <a:prstGeom prst="line">
            <a:avLst/>
          </a:prstGeom>
          <a:noFill/>
          <a:ln w="3810">
            <a:solidFill>
              <a:srgbClr val="1E2D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0" y="2057400"/>
            <a:ext cx="9144000" cy="0"/>
          </a:xfrm>
          <a:prstGeom prst="line">
            <a:avLst/>
          </a:prstGeom>
          <a:noFill/>
          <a:ln w="3810">
            <a:solidFill>
              <a:srgbClr val="1E2D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0" y="2743200"/>
            <a:ext cx="9144000" cy="0"/>
          </a:xfrm>
          <a:prstGeom prst="line">
            <a:avLst/>
          </a:prstGeom>
          <a:noFill/>
          <a:ln w="3810">
            <a:solidFill>
              <a:srgbClr val="1E2D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0" y="3429000"/>
            <a:ext cx="9144000" cy="0"/>
          </a:xfrm>
          <a:prstGeom prst="line">
            <a:avLst/>
          </a:prstGeom>
          <a:noFill/>
          <a:ln w="3810">
            <a:solidFill>
              <a:srgbClr val="1E2D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0" y="4114800"/>
            <a:ext cx="9144000" cy="0"/>
          </a:xfrm>
          <a:prstGeom prst="line">
            <a:avLst/>
          </a:prstGeom>
          <a:noFill/>
          <a:ln w="3810">
            <a:solidFill>
              <a:srgbClr val="1E2D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0" y="4800600"/>
            <a:ext cx="9144000" cy="0"/>
          </a:xfrm>
          <a:prstGeom prst="line">
            <a:avLst/>
          </a:prstGeom>
          <a:noFill/>
          <a:ln w="3810">
            <a:solidFill>
              <a:srgbClr val="1E2D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685800" y="0"/>
            <a:ext cx="0" cy="5143500"/>
          </a:xfrm>
          <a:prstGeom prst="line">
            <a:avLst/>
          </a:prstGeom>
          <a:noFill/>
          <a:ln w="3810">
            <a:solidFill>
              <a:srgbClr val="1E2D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1371600" y="0"/>
            <a:ext cx="0" cy="5143500"/>
          </a:xfrm>
          <a:prstGeom prst="line">
            <a:avLst/>
          </a:prstGeom>
          <a:noFill/>
          <a:ln w="3810">
            <a:solidFill>
              <a:srgbClr val="1E2D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2057400" y="0"/>
            <a:ext cx="0" cy="5143500"/>
          </a:xfrm>
          <a:prstGeom prst="line">
            <a:avLst/>
          </a:prstGeom>
          <a:noFill/>
          <a:ln w="3810">
            <a:solidFill>
              <a:srgbClr val="1E2D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2743200" y="0"/>
            <a:ext cx="0" cy="5143500"/>
          </a:xfrm>
          <a:prstGeom prst="line">
            <a:avLst/>
          </a:prstGeom>
          <a:noFill/>
          <a:ln w="3810">
            <a:solidFill>
              <a:srgbClr val="1E2D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3429000" y="0"/>
            <a:ext cx="0" cy="5143500"/>
          </a:xfrm>
          <a:prstGeom prst="line">
            <a:avLst/>
          </a:prstGeom>
          <a:noFill/>
          <a:ln w="3810">
            <a:solidFill>
              <a:srgbClr val="1E2D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4114800" y="0"/>
            <a:ext cx="0" cy="5143500"/>
          </a:xfrm>
          <a:prstGeom prst="line">
            <a:avLst/>
          </a:prstGeom>
          <a:noFill/>
          <a:ln w="3810">
            <a:solidFill>
              <a:srgbClr val="1E2D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4800600" y="0"/>
            <a:ext cx="0" cy="5143500"/>
          </a:xfrm>
          <a:prstGeom prst="line">
            <a:avLst/>
          </a:prstGeom>
          <a:noFill/>
          <a:ln w="3810">
            <a:solidFill>
              <a:srgbClr val="1E2D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5486400" y="0"/>
            <a:ext cx="0" cy="5143500"/>
          </a:xfrm>
          <a:prstGeom prst="line">
            <a:avLst/>
          </a:prstGeom>
          <a:noFill/>
          <a:ln w="3810">
            <a:solidFill>
              <a:srgbClr val="1E2D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6172200" y="0"/>
            <a:ext cx="0" cy="5143500"/>
          </a:xfrm>
          <a:prstGeom prst="line">
            <a:avLst/>
          </a:prstGeom>
          <a:noFill/>
          <a:ln w="3810">
            <a:solidFill>
              <a:srgbClr val="1E2D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6858000" y="0"/>
            <a:ext cx="0" cy="5143500"/>
          </a:xfrm>
          <a:prstGeom prst="line">
            <a:avLst/>
          </a:prstGeom>
          <a:noFill/>
          <a:ln w="3810">
            <a:solidFill>
              <a:srgbClr val="1E2D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7543800" y="0"/>
            <a:ext cx="0" cy="5143500"/>
          </a:xfrm>
          <a:prstGeom prst="line">
            <a:avLst/>
          </a:prstGeom>
          <a:noFill/>
          <a:ln w="3810">
            <a:solidFill>
              <a:srgbClr val="1E2D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8229600" y="0"/>
            <a:ext cx="0" cy="5143500"/>
          </a:xfrm>
          <a:prstGeom prst="line">
            <a:avLst/>
          </a:prstGeom>
          <a:noFill/>
          <a:ln w="3810">
            <a:solidFill>
              <a:srgbClr val="1E2D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8915400" y="0"/>
            <a:ext cx="0" cy="5143500"/>
          </a:xfrm>
          <a:prstGeom prst="line">
            <a:avLst/>
          </a:prstGeom>
          <a:noFill/>
          <a:ln w="3810">
            <a:solidFill>
              <a:srgbClr val="1E2D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1"/>
          <p:cNvSpPr/>
          <p:nvPr/>
        </p:nvSpPr>
        <p:spPr>
          <a:xfrm>
            <a:off x="640080" y="1097280"/>
            <a:ext cx="6400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INFRASTRUCTURA AI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 22"/>
          <p:cNvSpPr/>
          <p:nvPr/>
        </p:nvSpPr>
        <p:spPr>
          <a:xfrm>
            <a:off x="640080" y="1828800"/>
            <a:ext cx="6400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0D4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PENTRU ENERGIE REGENERABILĂ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 23"/>
          <p:cNvSpPr/>
          <p:nvPr/>
        </p:nvSpPr>
        <p:spPr>
          <a:xfrm>
            <a:off x="640080" y="2926080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itchFamily="34" charset="-122"/>
                <a:cs typeface="Calibri" pitchFamily="34" charset="-120"/>
              </a:rPr>
              <a:t>MLOps · </a:t>
            </a:r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itchFamily="34" charset="-122"/>
                <a:cs typeface="Calibri" pitchFamily="34" charset="-120"/>
              </a:rPr>
              <a:t>Prognoză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itchFamily="34" charset="-122"/>
                <a:cs typeface="Calibri" pitchFamily="34" charset="-120"/>
              </a:rPr>
              <a:t> · </a:t>
            </a:r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itchFamily="34" charset="-122"/>
                <a:cs typeface="Calibri" pitchFamily="34" charset="-120"/>
              </a:rPr>
              <a:t>Simulare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itchFamily="34" charset="-122"/>
                <a:cs typeface="Calibri" pitchFamily="34" charset="-120"/>
              </a:rPr>
              <a:t> · Tranzacționare Algoritmică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4098" name="Picture 2" descr="MSS Chatbot Logo">
            <a:extLst>
              <a:ext uri="{FF2B5EF4-FFF2-40B4-BE49-F238E27FC236}">
                <a16:creationId xmlns:a16="http://schemas.microsoft.com/office/drawing/2014/main" id="{CBF3D94D-FAE3-7E74-0E02-FE8664944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950" y="3943350"/>
            <a:ext cx="1532146" cy="85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1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1">
            <a:extLst>
              <a:ext uri="{FF2B5EF4-FFF2-40B4-BE49-F238E27FC236}">
                <a16:creationId xmlns:a16="http://schemas.microsoft.com/office/drawing/2014/main" id="{90D78571-BF5A-8EBD-0D96-454FA1E6C2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165" b="28165"/>
          <a:stretch/>
        </p:blipFill>
        <p:spPr>
          <a:xfrm>
            <a:off x="1" y="157734"/>
            <a:ext cx="9144000" cy="4805172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0D4A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600" dirty="0"/>
          </a:p>
        </p:txBody>
      </p:sp>
      <p:sp>
        <p:nvSpPr>
          <p:cNvPr id="22" name="Shape 17"/>
          <p:cNvSpPr/>
          <p:nvPr/>
        </p:nvSpPr>
        <p:spPr>
          <a:xfrm>
            <a:off x="548640" y="3977640"/>
            <a:ext cx="8046720" cy="868680"/>
          </a:xfrm>
          <a:prstGeom prst="rect">
            <a:avLst/>
          </a:prstGeom>
          <a:solidFill>
            <a:srgbClr val="162038"/>
          </a:solidFill>
          <a:ln/>
          <a:effectLst>
            <a:outerShdw blurRad="101600" dist="38100" dir="81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Text 18"/>
          <p:cNvSpPr/>
          <p:nvPr/>
        </p:nvSpPr>
        <p:spPr>
          <a:xfrm>
            <a:off x="822960" y="4041648"/>
            <a:ext cx="2743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SELECȚIA CARACTERISTICILOR</a:t>
            </a:r>
            <a:endParaRPr lang="en-US" sz="1100" dirty="0"/>
          </a:p>
        </p:txBody>
      </p:sp>
      <p:sp>
        <p:nvSpPr>
          <p:cNvPr id="24" name="Text 19"/>
          <p:cNvSpPr/>
          <p:nvPr/>
        </p:nvSpPr>
        <p:spPr>
          <a:xfrm>
            <a:off x="822960" y="4370832"/>
            <a:ext cx="7498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B95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Elastic Net · LASSO · Corelație Pearson — LASSO forțează coeficienții irelevanți la zero, asigurând că modelul învață doar semnalele cauzale reale</a:t>
            </a:r>
            <a:endParaRPr lang="en-US" sz="1100" dirty="0"/>
          </a:p>
        </p:txBody>
      </p:sp>
      <p:pic>
        <p:nvPicPr>
          <p:cNvPr id="26" name="Picture 25" descr="The diagram appears to be a line graph showing power load in megawatts (MW) over time, with two distinct lines, possibly indicating different power sources or demand patterns.&#10;&#10;AI-generated content may be incorrect.">
            <a:extLst>
              <a:ext uri="{FF2B5EF4-FFF2-40B4-BE49-F238E27FC236}">
                <a16:creationId xmlns:a16="http://schemas.microsoft.com/office/drawing/2014/main" id="{3A22356B-A8EC-A48C-D9C3-0B09BA8CE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1812"/>
            <a:ext cx="9144000" cy="1191078"/>
          </a:xfrm>
          <a:prstGeom prst="rect">
            <a:avLst/>
          </a:prstGeom>
        </p:spPr>
      </p:pic>
      <p:pic>
        <p:nvPicPr>
          <p:cNvPr id="28" name="Picture 27" descr="The image is a line chart depicting the hourly power generation capacity in megawatts (MW) for various energy resources, including BZN, BG, BZNIMD, BZNIRS, and BZNIUA, with values ranging from -650 MW to 1300 MW.&#10;&#10;AI-generated content may be incorrect.">
            <a:extLst>
              <a:ext uri="{FF2B5EF4-FFF2-40B4-BE49-F238E27FC236}">
                <a16:creationId xmlns:a16="http://schemas.microsoft.com/office/drawing/2014/main" id="{9E373423-AB30-A838-7A8B-ADB877542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72890"/>
            <a:ext cx="9144000" cy="1676400"/>
          </a:xfrm>
          <a:prstGeom prst="rect">
            <a:avLst/>
          </a:prstGeom>
        </p:spPr>
      </p:pic>
      <p:sp>
        <p:nvSpPr>
          <p:cNvPr id="29" name="Text 1"/>
          <p:cNvSpPr/>
          <p:nvPr/>
        </p:nvSpPr>
        <p:spPr>
          <a:xfrm>
            <a:off x="365760" y="162165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Erorile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implicite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B1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1">
            <a:extLst>
              <a:ext uri="{FF2B5EF4-FFF2-40B4-BE49-F238E27FC236}">
                <a16:creationId xmlns:a16="http://schemas.microsoft.com/office/drawing/2014/main" id="{EFD96E2E-AD7E-AF16-A504-02F8CBD01D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000" b="6000"/>
          <a:stretch/>
        </p:blipFill>
        <p:spPr>
          <a:xfrm>
            <a:off x="-33771" y="27432"/>
            <a:ext cx="9177771" cy="5116068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0D4A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MLOps &amp; Implementări Shadow Mode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hape 2"/>
          <p:cNvSpPr/>
          <p:nvPr/>
        </p:nvSpPr>
        <p:spPr>
          <a:xfrm>
            <a:off x="548640" y="1051560"/>
            <a:ext cx="5029200" cy="1097280"/>
          </a:xfrm>
          <a:prstGeom prst="rect">
            <a:avLst/>
          </a:prstGeom>
          <a:solidFill>
            <a:srgbClr val="162038"/>
          </a:solidFill>
          <a:ln/>
          <a:effectLst>
            <a:outerShdw blurRad="101600" dist="38100" dir="81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48640" y="1051560"/>
            <a:ext cx="54864" cy="1097280"/>
          </a:xfrm>
          <a:prstGeom prst="rect">
            <a:avLst/>
          </a:prstGeom>
          <a:solidFill>
            <a:srgbClr val="00D4A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714634" y="1071858"/>
            <a:ext cx="3840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Containerizare &amp; Orchestrare</a:t>
            </a:r>
            <a:endParaRPr 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5"/>
          <p:cNvSpPr/>
          <p:nvPr/>
        </p:nvSpPr>
        <p:spPr>
          <a:xfrm>
            <a:off x="786384" y="1403604"/>
            <a:ext cx="471006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Docker + Kubernetes pentru ciclul complet de viață al modelelor AI în medii </a:t>
            </a:r>
            <a:r>
              <a:rPr lang="en-US" sz="1100" dirty="0" err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hibride</a:t>
            </a:r>
            <a:r>
              <a:rPr lang="en-US" sz="11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cloud / on-premise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Shape 6"/>
          <p:cNvSpPr/>
          <p:nvPr/>
        </p:nvSpPr>
        <p:spPr>
          <a:xfrm>
            <a:off x="548640" y="2331720"/>
            <a:ext cx="5029200" cy="1097280"/>
          </a:xfrm>
          <a:prstGeom prst="rect">
            <a:avLst/>
          </a:prstGeom>
          <a:solidFill>
            <a:srgbClr val="162038"/>
          </a:solidFill>
          <a:ln/>
          <a:effectLst>
            <a:outerShdw blurRad="101600" dist="38100" dir="81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548640" y="2331720"/>
            <a:ext cx="54864" cy="1097280"/>
          </a:xfrm>
          <a:prstGeom prst="rect">
            <a:avLst/>
          </a:prstGeom>
          <a:solidFill>
            <a:srgbClr val="3B82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8"/>
          <p:cNvSpPr/>
          <p:nvPr/>
        </p:nvSpPr>
        <p:spPr>
          <a:xfrm>
            <a:off x="714634" y="2333227"/>
            <a:ext cx="3840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Detecție Drift Automată</a:t>
            </a:r>
            <a:endParaRPr 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9"/>
          <p:cNvSpPr/>
          <p:nvPr/>
        </p:nvSpPr>
        <p:spPr>
          <a:xfrm>
            <a:off x="714634" y="2692908"/>
            <a:ext cx="478181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Monitorizare continuă pentru data drift și concept drift, cu reantrenare automată la depășirea pragurilor de eroare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4" name="Shape 10"/>
          <p:cNvSpPr/>
          <p:nvPr/>
        </p:nvSpPr>
        <p:spPr>
          <a:xfrm>
            <a:off x="548640" y="3611880"/>
            <a:ext cx="5029200" cy="1097280"/>
          </a:xfrm>
          <a:prstGeom prst="rect">
            <a:avLst/>
          </a:prstGeom>
          <a:solidFill>
            <a:srgbClr val="162038"/>
          </a:solidFill>
          <a:ln/>
          <a:effectLst>
            <a:outerShdw blurRad="101600" dist="38100" dir="81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Shape 11"/>
          <p:cNvSpPr/>
          <p:nvPr/>
        </p:nvSpPr>
        <p:spPr>
          <a:xfrm>
            <a:off x="548640" y="3611880"/>
            <a:ext cx="54864" cy="1097280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2"/>
          <p:cNvSpPr/>
          <p:nvPr/>
        </p:nvSpPr>
        <p:spPr>
          <a:xfrm>
            <a:off x="714634" y="3612382"/>
            <a:ext cx="2787413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-122"/>
                <a:cs typeface="Calibri" pitchFamily="34" charset="-120"/>
              </a:rPr>
              <a:t>Shadow Mode Deployment</a:t>
            </a:r>
            <a:endParaRPr 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13"/>
          <p:cNvSpPr/>
          <p:nvPr/>
        </p:nvSpPr>
        <p:spPr>
          <a:xfrm>
            <a:off x="714634" y="3941064"/>
            <a:ext cx="478181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Modelul nou rulează în paralel cu cel live — </a:t>
            </a:r>
            <a:r>
              <a:rPr lang="en-US" sz="1100" dirty="0" err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fără</a:t>
            </a:r>
            <a:r>
              <a:rPr lang="en-US" sz="11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acțiuni</a:t>
            </a:r>
            <a:r>
              <a:rPr lang="en-US" sz="11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directe</a:t>
            </a:r>
            <a:r>
              <a:rPr lang="en-US" sz="11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</a:t>
            </a:r>
            <a:r>
              <a:rPr lang="en-US" sz="1100" dirty="0" err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până</a:t>
            </a:r>
            <a:r>
              <a:rPr lang="en-US" sz="11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demonstrează</a:t>
            </a:r>
            <a:r>
              <a:rPr lang="en-US" sz="11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superioritatea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Shape 14"/>
          <p:cNvSpPr/>
          <p:nvPr/>
        </p:nvSpPr>
        <p:spPr>
          <a:xfrm>
            <a:off x="5943600" y="1051560"/>
            <a:ext cx="2926080" cy="3703320"/>
          </a:xfrm>
          <a:prstGeom prst="rect">
            <a:avLst/>
          </a:prstGeom>
          <a:solidFill>
            <a:srgbClr val="162038"/>
          </a:solidFill>
          <a:ln/>
          <a:effectLst>
            <a:outerShdw blurRad="101600" dist="38100" dir="81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Text 15"/>
          <p:cNvSpPr/>
          <p:nvPr/>
        </p:nvSpPr>
        <p:spPr>
          <a:xfrm>
            <a:off x="6126480" y="1188720"/>
            <a:ext cx="2560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300" dirty="0">
                <a:solidFill>
                  <a:srgbClr val="00D4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FLUX SHADOW MODE</a:t>
            </a:r>
            <a:endParaRPr lang="en-US" sz="1100" dirty="0"/>
          </a:p>
        </p:txBody>
      </p:sp>
      <p:sp>
        <p:nvSpPr>
          <p:cNvPr id="21" name="Shape 16"/>
          <p:cNvSpPr/>
          <p:nvPr/>
        </p:nvSpPr>
        <p:spPr>
          <a:xfrm>
            <a:off x="6263640" y="1691640"/>
            <a:ext cx="2286000" cy="502920"/>
          </a:xfrm>
          <a:prstGeom prst="rect">
            <a:avLst/>
          </a:prstGeom>
          <a:solidFill>
            <a:srgbClr val="111B2E"/>
          </a:solidFill>
          <a:ln w="15240">
            <a:solidFill>
              <a:schemeClr val="tx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7"/>
          <p:cNvSpPr/>
          <p:nvPr/>
        </p:nvSpPr>
        <p:spPr>
          <a:xfrm>
            <a:off x="6263640" y="1691640"/>
            <a:ext cx="2286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8EC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 nou antrenat</a:t>
            </a:r>
            <a:endParaRPr lang="en-US" sz="1000" dirty="0"/>
          </a:p>
        </p:txBody>
      </p:sp>
      <p:sp>
        <p:nvSpPr>
          <p:cNvPr id="23" name="Text 18"/>
          <p:cNvSpPr/>
          <p:nvPr/>
        </p:nvSpPr>
        <p:spPr>
          <a:xfrm>
            <a:off x="7178040" y="2167128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8B95A8"/>
                </a:solidFill>
              </a:rPr>
              <a:t>▼</a:t>
            </a:r>
            <a:endParaRPr lang="en-US" sz="1200" dirty="0"/>
          </a:p>
        </p:txBody>
      </p:sp>
      <p:sp>
        <p:nvSpPr>
          <p:cNvPr id="24" name="Shape 19"/>
          <p:cNvSpPr/>
          <p:nvPr/>
        </p:nvSpPr>
        <p:spPr>
          <a:xfrm>
            <a:off x="6263640" y="2441448"/>
            <a:ext cx="2286000" cy="502920"/>
          </a:xfrm>
          <a:prstGeom prst="rect">
            <a:avLst/>
          </a:prstGeom>
          <a:solidFill>
            <a:srgbClr val="111B2E"/>
          </a:solidFill>
          <a:ln w="15240">
            <a:solidFill>
              <a:schemeClr val="tx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0"/>
          <p:cNvSpPr/>
          <p:nvPr/>
        </p:nvSpPr>
        <p:spPr>
          <a:xfrm>
            <a:off x="6263640" y="2441448"/>
            <a:ext cx="2286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8EC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Rulare în paralel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b="1" dirty="0">
                <a:solidFill>
                  <a:srgbClr val="E8EC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(date reale, fără acțiune)</a:t>
            </a:r>
            <a:endParaRPr lang="en-US" sz="1000" dirty="0"/>
          </a:p>
        </p:txBody>
      </p:sp>
      <p:sp>
        <p:nvSpPr>
          <p:cNvPr id="26" name="Text 21"/>
          <p:cNvSpPr/>
          <p:nvPr/>
        </p:nvSpPr>
        <p:spPr>
          <a:xfrm>
            <a:off x="7178040" y="291693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8B95A8"/>
                </a:solidFill>
              </a:rPr>
              <a:t>▼</a:t>
            </a:r>
            <a:endParaRPr lang="en-US" sz="1200" dirty="0"/>
          </a:p>
        </p:txBody>
      </p:sp>
      <p:sp>
        <p:nvSpPr>
          <p:cNvPr id="27" name="Shape 22"/>
          <p:cNvSpPr/>
          <p:nvPr/>
        </p:nvSpPr>
        <p:spPr>
          <a:xfrm>
            <a:off x="6263640" y="3191256"/>
            <a:ext cx="2286000" cy="502920"/>
          </a:xfrm>
          <a:prstGeom prst="rect">
            <a:avLst/>
          </a:prstGeom>
          <a:solidFill>
            <a:srgbClr val="111B2E"/>
          </a:solidFill>
          <a:ln w="15240">
            <a:solidFill>
              <a:schemeClr val="tx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3"/>
          <p:cNvSpPr/>
          <p:nvPr/>
        </p:nvSpPr>
        <p:spPr>
          <a:xfrm>
            <a:off x="6263640" y="3191256"/>
            <a:ext cx="2286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8EC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Validare matematică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b="1" dirty="0">
                <a:solidFill>
                  <a:srgbClr val="E8EC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(siguranță + precizie)</a:t>
            </a:r>
            <a:endParaRPr lang="en-US" sz="1000" dirty="0"/>
          </a:p>
        </p:txBody>
      </p:sp>
      <p:sp>
        <p:nvSpPr>
          <p:cNvPr id="29" name="Text 24"/>
          <p:cNvSpPr/>
          <p:nvPr/>
        </p:nvSpPr>
        <p:spPr>
          <a:xfrm>
            <a:off x="7178040" y="3666744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8B95A8"/>
                </a:solidFill>
              </a:rPr>
              <a:t>▼</a:t>
            </a:r>
            <a:endParaRPr lang="en-US" sz="1200" dirty="0"/>
          </a:p>
        </p:txBody>
      </p:sp>
      <p:sp>
        <p:nvSpPr>
          <p:cNvPr id="30" name="Shape 25"/>
          <p:cNvSpPr/>
          <p:nvPr/>
        </p:nvSpPr>
        <p:spPr>
          <a:xfrm>
            <a:off x="6263640" y="3941064"/>
            <a:ext cx="2286000" cy="502920"/>
          </a:xfrm>
          <a:prstGeom prst="rect">
            <a:avLst/>
          </a:prstGeom>
          <a:solidFill>
            <a:srgbClr val="111B2E"/>
          </a:solidFill>
          <a:ln w="15240">
            <a:solidFill>
              <a:schemeClr val="tx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6"/>
          <p:cNvSpPr/>
          <p:nvPr/>
        </p:nvSpPr>
        <p:spPr>
          <a:xfrm>
            <a:off x="6263640" y="3941064"/>
            <a:ext cx="2286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8EC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Promovare automată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b="1" dirty="0">
                <a:solidFill>
                  <a:srgbClr val="E8EC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în stare LIVE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1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1">
            <a:extLst>
              <a:ext uri="{FF2B5EF4-FFF2-40B4-BE49-F238E27FC236}">
                <a16:creationId xmlns:a16="http://schemas.microsoft.com/office/drawing/2014/main" id="{A5E345E8-8536-9B48-A462-43999AFA03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165" b="28165"/>
          <a:stretch/>
        </p:blipFill>
        <p:spPr>
          <a:xfrm>
            <a:off x="1" y="157734"/>
            <a:ext cx="9144000" cy="4805172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0D4A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Motor de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Prognoză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hape 2"/>
          <p:cNvSpPr/>
          <p:nvPr/>
        </p:nvSpPr>
        <p:spPr>
          <a:xfrm>
            <a:off x="548640" y="1051560"/>
            <a:ext cx="3840480" cy="1097280"/>
          </a:xfrm>
          <a:prstGeom prst="rect">
            <a:avLst/>
          </a:prstGeom>
          <a:solidFill>
            <a:srgbClr val="162038"/>
          </a:solidFill>
          <a:ln/>
          <a:effectLst>
            <a:outerShdw blurRad="101600" dist="38100" dir="81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96351" y="1075224"/>
            <a:ext cx="342196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0D4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Transformers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4"/>
          <p:cNvSpPr/>
          <p:nvPr/>
        </p:nvSpPr>
        <p:spPr>
          <a:xfrm>
            <a:off x="738554" y="1601808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Memorie pe termen lung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Shape 5"/>
          <p:cNvSpPr/>
          <p:nvPr/>
        </p:nvSpPr>
        <p:spPr>
          <a:xfrm>
            <a:off x="548640" y="2331720"/>
            <a:ext cx="3840480" cy="1097280"/>
          </a:xfrm>
          <a:prstGeom prst="rect">
            <a:avLst/>
          </a:prstGeom>
          <a:solidFill>
            <a:srgbClr val="162038"/>
          </a:solidFill>
          <a:ln/>
          <a:effectLst>
            <a:outerShdw blurRad="101600" dist="38100" dir="81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6"/>
          <p:cNvSpPr/>
          <p:nvPr/>
        </p:nvSpPr>
        <p:spPr>
          <a:xfrm>
            <a:off x="696351" y="2470387"/>
            <a:ext cx="342196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0D4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Reinforcement Learning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7"/>
          <p:cNvSpPr/>
          <p:nvPr/>
        </p:nvSpPr>
        <p:spPr>
          <a:xfrm>
            <a:off x="738554" y="3099816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Adaptare rapidă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Shape 8"/>
          <p:cNvSpPr/>
          <p:nvPr/>
        </p:nvSpPr>
        <p:spPr>
          <a:xfrm>
            <a:off x="548640" y="3611880"/>
            <a:ext cx="3840480" cy="1097280"/>
          </a:xfrm>
          <a:prstGeom prst="rect">
            <a:avLst/>
          </a:prstGeom>
          <a:solidFill>
            <a:srgbClr val="162038"/>
          </a:solidFill>
          <a:ln/>
          <a:effectLst>
            <a:outerShdw blurRad="101600" dist="38100" dir="81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 9"/>
          <p:cNvSpPr/>
          <p:nvPr/>
        </p:nvSpPr>
        <p:spPr>
          <a:xfrm>
            <a:off x="738554" y="3667096"/>
            <a:ext cx="3421966" cy="4248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00D4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Simulari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10"/>
          <p:cNvSpPr/>
          <p:nvPr/>
        </p:nvSpPr>
        <p:spPr>
          <a:xfrm>
            <a:off x="738554" y="420624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What-if: cum se </a:t>
            </a:r>
            <a:r>
              <a:rPr lang="en-US" sz="1400" dirty="0" err="1">
                <a:solidFill>
                  <a:schemeClr val="bg1"/>
                </a:solidFill>
              </a:rPr>
              <a:t>comporta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modelul</a:t>
            </a:r>
            <a:r>
              <a:rPr lang="en-US" sz="1400" dirty="0">
                <a:solidFill>
                  <a:schemeClr val="bg1"/>
                </a:solidFill>
              </a:rPr>
              <a:t> in </a:t>
            </a:r>
            <a:r>
              <a:rPr lang="en-US" sz="1400" dirty="0" err="1">
                <a:solidFill>
                  <a:schemeClr val="bg1"/>
                </a:solidFill>
              </a:rPr>
              <a:t>diferite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scenarii</a:t>
            </a:r>
            <a:r>
              <a:rPr lang="en-US" sz="1400" dirty="0">
                <a:solidFill>
                  <a:schemeClr val="bg1"/>
                </a:solidFill>
              </a:rPr>
              <a:t> de </a:t>
            </a:r>
            <a:r>
              <a:rPr lang="en-US" sz="1400" dirty="0" err="1">
                <a:solidFill>
                  <a:schemeClr val="bg1"/>
                </a:solidFill>
              </a:rPr>
              <a:t>piata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sau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fizic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Shape 11"/>
          <p:cNvSpPr/>
          <p:nvPr/>
        </p:nvSpPr>
        <p:spPr>
          <a:xfrm>
            <a:off x="4754880" y="1051560"/>
            <a:ext cx="4114800" cy="3703320"/>
          </a:xfrm>
          <a:prstGeom prst="rect">
            <a:avLst/>
          </a:prstGeom>
          <a:solidFill>
            <a:srgbClr val="162038"/>
          </a:solidFill>
          <a:ln/>
          <a:effectLst>
            <a:outerShdw blurRad="101600" dist="38100" dir="81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7" name="Text 12"/>
          <p:cNvSpPr/>
          <p:nvPr/>
        </p:nvSpPr>
        <p:spPr>
          <a:xfrm>
            <a:off x="5029200" y="118872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59E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itchFamily="34" charset="-122"/>
                <a:cs typeface="Calibri" pitchFamily="34" charset="-120"/>
              </a:rPr>
              <a:t>Surse de Date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8" name="Text 13"/>
          <p:cNvSpPr/>
          <p:nvPr/>
        </p:nvSpPr>
        <p:spPr>
          <a:xfrm>
            <a:off x="5029200" y="1405161"/>
            <a:ext cx="36576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600" dirty="0">
                <a:solidFill>
                  <a:srgbClr val="E8EC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IFS </a:t>
            </a:r>
            <a:r>
              <a:rPr lang="en-US" sz="1600" dirty="0" err="1">
                <a:solidFill>
                  <a:srgbClr val="E8EC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european</a:t>
            </a:r>
            <a:endParaRPr lang="en-US" sz="1600" dirty="0"/>
          </a:p>
          <a:p>
            <a:pPr marL="342900" indent="-342900">
              <a:buSzPct val="100000"/>
              <a:buChar char="•"/>
            </a:pPr>
            <a:r>
              <a:rPr lang="en-US" sz="1600" dirty="0" err="1">
                <a:solidFill>
                  <a:srgbClr val="E8EC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Prognoze</a:t>
            </a:r>
            <a:r>
              <a:rPr lang="en-US" sz="1600" dirty="0">
                <a:solidFill>
                  <a:srgbClr val="E8EC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600" dirty="0" err="1">
                <a:solidFill>
                  <a:srgbClr val="E8EC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capacitati</a:t>
            </a:r>
            <a:endParaRPr lang="en-US" sz="1600" dirty="0"/>
          </a:p>
          <a:p>
            <a:pPr marL="342900" indent="-342900">
              <a:buSzPct val="100000"/>
              <a:buChar char="•"/>
            </a:pPr>
            <a:r>
              <a:rPr lang="en-US" sz="1600" dirty="0" err="1">
                <a:solidFill>
                  <a:srgbClr val="E8EC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Actualizări</a:t>
            </a:r>
            <a:r>
              <a:rPr lang="en-US" sz="1600" dirty="0">
                <a:solidFill>
                  <a:srgbClr val="E8EC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 err="1">
                <a:solidFill>
                  <a:srgbClr val="E8EC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meteo</a:t>
            </a:r>
            <a:r>
              <a:rPr lang="en-US" sz="1600" dirty="0">
                <a:solidFill>
                  <a:srgbClr val="E8EC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96×/zi</a:t>
            </a:r>
            <a:endParaRPr lang="en-US" sz="1600" dirty="0"/>
          </a:p>
        </p:txBody>
      </p:sp>
      <p:sp>
        <p:nvSpPr>
          <p:cNvPr id="19" name="Text 14"/>
          <p:cNvSpPr/>
          <p:nvPr/>
        </p:nvSpPr>
        <p:spPr>
          <a:xfrm>
            <a:off x="5029200" y="269748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F59E0B"/>
                </a:solidFill>
                <a:latin typeface="Trebuchet MS" panose="020B0603020202020204" pitchFamily="34" charset="0"/>
                <a:ea typeface="Calibri" pitchFamily="34" charset="-122"/>
                <a:cs typeface="Calibri" pitchFamily="34" charset="-120"/>
              </a:rPr>
              <a:t>Metrici</a:t>
            </a:r>
            <a:r>
              <a:rPr lang="en-US" sz="2400" b="1" dirty="0">
                <a:solidFill>
                  <a:srgbClr val="F59E0B"/>
                </a:solidFill>
                <a:latin typeface="Trebuchet MS" panose="020B0603020202020204" pitchFamily="34" charset="0"/>
                <a:ea typeface="Calibri" pitchFamily="34" charset="-122"/>
                <a:cs typeface="Calibri" pitchFamily="34" charset="-120"/>
              </a:rPr>
              <a:t> testate in </a:t>
            </a:r>
            <a:r>
              <a:rPr lang="en-US" sz="2400" b="1" dirty="0" err="1">
                <a:solidFill>
                  <a:srgbClr val="F59E0B"/>
                </a:solidFill>
                <a:latin typeface="Trebuchet MS" panose="020B0603020202020204" pitchFamily="34" charset="0"/>
                <a:ea typeface="Calibri" pitchFamily="34" charset="-122"/>
                <a:cs typeface="Calibri" pitchFamily="34" charset="-120"/>
              </a:rPr>
              <a:t>teren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20" name="Text 15"/>
          <p:cNvSpPr/>
          <p:nvPr/>
        </p:nvSpPr>
        <p:spPr>
          <a:xfrm>
            <a:off x="5029200" y="3017520"/>
            <a:ext cx="3749040" cy="16916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Producția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urmează</a:t>
            </a:r>
            <a:r>
              <a:rPr lang="en-US" sz="1600" dirty="0">
                <a:solidFill>
                  <a:schemeClr val="bg1"/>
                </a:solidFill>
              </a:rPr>
              <a:t> o </a:t>
            </a:r>
            <a:r>
              <a:rPr lang="en-US" sz="1600" dirty="0" err="1">
                <a:solidFill>
                  <a:schemeClr val="bg1"/>
                </a:solidFill>
              </a:rPr>
              <a:t>curbă</a:t>
            </a:r>
            <a:r>
              <a:rPr lang="en-US" sz="1600" dirty="0">
                <a:solidFill>
                  <a:schemeClr val="bg1"/>
                </a:solidFill>
              </a:rPr>
              <a:t> S — </a:t>
            </a:r>
            <a:r>
              <a:rPr lang="en-US" sz="1600" dirty="0" err="1">
                <a:solidFill>
                  <a:schemeClr val="bg1"/>
                </a:solidFill>
              </a:rPr>
              <a:t>creștere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rapidă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apoi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plafonare</a:t>
            </a: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SzPct val="10000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Algoritmul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testează</a:t>
            </a:r>
            <a:r>
              <a:rPr lang="en-US" sz="1600" dirty="0">
                <a:solidFill>
                  <a:schemeClr val="bg1"/>
                </a:solidFill>
              </a:rPr>
              <a:t> mii de </a:t>
            </a:r>
            <a:r>
              <a:rPr lang="en-US" sz="1600" dirty="0" err="1">
                <a:solidFill>
                  <a:schemeClr val="bg1"/>
                </a:solidFill>
              </a:rPr>
              <a:t>scenarii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pentru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cea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bună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potrivire</a:t>
            </a: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SzPct val="10000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Validarea</a:t>
            </a:r>
            <a:r>
              <a:rPr lang="en-US" sz="1600" dirty="0">
                <a:solidFill>
                  <a:schemeClr val="bg1"/>
                </a:solidFill>
              </a:rPr>
              <a:t> pe date </a:t>
            </a:r>
            <a:r>
              <a:rPr lang="en-US" sz="1600" dirty="0" err="1">
                <a:solidFill>
                  <a:schemeClr val="bg1"/>
                </a:solidFill>
              </a:rPr>
              <a:t>nevăzute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arată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valoarea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reală</a:t>
            </a:r>
            <a:r>
              <a:rPr lang="en-US" sz="1600" dirty="0">
                <a:solidFill>
                  <a:schemeClr val="bg1"/>
                </a:solidFill>
              </a:rPr>
              <a:t> a </a:t>
            </a:r>
            <a:r>
              <a:rPr lang="en-US" sz="1600" dirty="0" err="1">
                <a:solidFill>
                  <a:schemeClr val="bg1"/>
                </a:solidFill>
              </a:rPr>
              <a:t>modelului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1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newable Energy Trading: Adapting to Change">
            <a:extLst>
              <a:ext uri="{FF2B5EF4-FFF2-40B4-BE49-F238E27FC236}">
                <a16:creationId xmlns:a16="http://schemas.microsoft.com/office/drawing/2014/main" id="{C6BCF252-3A47-F943-D67E-3C667CEBF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0D4A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275978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Centrală Electrică Virtuală &amp; Tranzacționare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hape 2"/>
          <p:cNvSpPr/>
          <p:nvPr/>
        </p:nvSpPr>
        <p:spPr>
          <a:xfrm>
            <a:off x="548640" y="1051560"/>
            <a:ext cx="4754880" cy="914400"/>
          </a:xfrm>
          <a:prstGeom prst="rect">
            <a:avLst/>
          </a:prstGeom>
          <a:solidFill>
            <a:srgbClr val="162038"/>
          </a:solidFill>
          <a:ln/>
          <a:effectLst>
            <a:outerShdw blurRad="101600" dist="38100" dir="81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48640" y="1051560"/>
            <a:ext cx="54864" cy="914400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55655" y="1088136"/>
            <a:ext cx="44639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itchFamily="34" charset="-122"/>
                <a:cs typeface="Calibri" pitchFamily="34" charset="-120"/>
              </a:rPr>
              <a:t>Decizie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itchFamily="34" charset="-122"/>
                <a:cs typeface="Calibri" pitchFamily="34" charset="-120"/>
              </a:rPr>
              <a:t>în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itchFamily="34" charset="-122"/>
                <a:cs typeface="Calibri" pitchFamily="34" charset="-120"/>
              </a:rPr>
              <a:t>fracțiuni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itchFamily="34" charset="-122"/>
                <a:cs typeface="Calibri" pitchFamily="34" charset="-120"/>
              </a:rPr>
              <a:t> de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itchFamily="34" charset="-122"/>
                <a:cs typeface="Calibri" pitchFamily="34" charset="-120"/>
              </a:rPr>
              <a:t>secundă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07806" y="1476003"/>
            <a:ext cx="4517337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elimină ezitarea umană: vinde, stochează sau cumpără instantaneu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Shape 6"/>
          <p:cNvSpPr/>
          <p:nvPr/>
        </p:nvSpPr>
        <p:spPr>
          <a:xfrm>
            <a:off x="548640" y="2148840"/>
            <a:ext cx="4754880" cy="914400"/>
          </a:xfrm>
          <a:prstGeom prst="rect">
            <a:avLst/>
          </a:prstGeom>
          <a:solidFill>
            <a:srgbClr val="162038"/>
          </a:solidFill>
          <a:ln/>
          <a:effectLst>
            <a:outerShdw blurRad="101600" dist="38100" dir="81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548640" y="2148840"/>
            <a:ext cx="54864" cy="914400"/>
          </a:xfrm>
          <a:prstGeom prst="rect">
            <a:avLst/>
          </a:prstGeom>
          <a:solidFill>
            <a:srgbClr val="8B5C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8"/>
          <p:cNvSpPr/>
          <p:nvPr/>
        </p:nvSpPr>
        <p:spPr>
          <a:xfrm>
            <a:off x="655654" y="2194560"/>
            <a:ext cx="4252965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itchFamily="34" charset="-122"/>
                <a:cs typeface="Calibri" pitchFamily="34" charset="-120"/>
              </a:rPr>
              <a:t>Intervale de piață de 15 minute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707806" y="2532888"/>
            <a:ext cx="444699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Anticipare prețuri spot, cerere din rețea și constrângeri de transport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Shape 10"/>
          <p:cNvSpPr/>
          <p:nvPr/>
        </p:nvSpPr>
        <p:spPr>
          <a:xfrm>
            <a:off x="548640" y="3246120"/>
            <a:ext cx="4754880" cy="914400"/>
          </a:xfrm>
          <a:prstGeom prst="rect">
            <a:avLst/>
          </a:prstGeom>
          <a:solidFill>
            <a:srgbClr val="162038"/>
          </a:solidFill>
          <a:ln/>
          <a:effectLst>
            <a:outerShdw blurRad="101600" dist="38100" dir="81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Shape 11"/>
          <p:cNvSpPr/>
          <p:nvPr/>
        </p:nvSpPr>
        <p:spPr>
          <a:xfrm>
            <a:off x="548640" y="3246120"/>
            <a:ext cx="54864" cy="914400"/>
          </a:xfrm>
          <a:prstGeom prst="rect">
            <a:avLst/>
          </a:prstGeom>
          <a:solidFill>
            <a:srgbClr val="3B82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2"/>
          <p:cNvSpPr/>
          <p:nvPr/>
        </p:nvSpPr>
        <p:spPr>
          <a:xfrm>
            <a:off x="655654" y="3291840"/>
            <a:ext cx="3961563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itchFamily="34" charset="-122"/>
                <a:cs typeface="Calibri" pitchFamily="34" charset="-120"/>
              </a:rPr>
              <a:t>Ingestie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itchFamily="34" charset="-122"/>
                <a:cs typeface="Calibri" pitchFamily="34" charset="-120"/>
              </a:rPr>
              <a:t>meteo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itchFamily="34" charset="-122"/>
                <a:cs typeface="Calibri" pitchFamily="34" charset="-120"/>
              </a:rPr>
              <a:t> 96×/zi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8" name="Text 13"/>
          <p:cNvSpPr/>
          <p:nvPr/>
        </p:nvSpPr>
        <p:spPr>
          <a:xfrm>
            <a:off x="707806" y="3627455"/>
            <a:ext cx="3566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Avantaj de arbitraj major față de competitorii mai lenți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Shape 14"/>
          <p:cNvSpPr/>
          <p:nvPr/>
        </p:nvSpPr>
        <p:spPr>
          <a:xfrm>
            <a:off x="5669280" y="1051560"/>
            <a:ext cx="3200400" cy="3154680"/>
          </a:xfrm>
          <a:prstGeom prst="rect">
            <a:avLst/>
          </a:prstGeom>
          <a:solidFill>
            <a:srgbClr val="162038"/>
          </a:solidFill>
          <a:ln/>
          <a:effectLst>
            <a:outerShdw blurRad="101600" dist="38100" dir="81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280160"/>
            <a:ext cx="731520" cy="731520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5943600" y="2103120"/>
            <a:ext cx="26517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0D4A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120 MWh</a:t>
            </a:r>
            <a:endParaRPr lang="en-US" sz="4800" dirty="0"/>
          </a:p>
        </p:txBody>
      </p:sp>
      <p:sp>
        <p:nvSpPr>
          <p:cNvPr id="22" name="Text 16"/>
          <p:cNvSpPr/>
          <p:nvPr/>
        </p:nvSpPr>
        <p:spPr>
          <a:xfrm>
            <a:off x="5943600" y="2743200"/>
            <a:ext cx="2651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300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FACILITATE BATERII</a:t>
            </a:r>
            <a:endParaRPr lang="en-US" sz="1100" dirty="0"/>
          </a:p>
        </p:txBody>
      </p:sp>
      <p:sp>
        <p:nvSpPr>
          <p:cNvPr id="23" name="Text 17"/>
          <p:cNvSpPr/>
          <p:nvPr/>
        </p:nvSpPr>
        <p:spPr>
          <a:xfrm>
            <a:off x="5669279" y="3023256"/>
            <a:ext cx="3200399" cy="11372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E8EC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Amortizor pentru sistemul național de transport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E8EC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Lichiditate pentru rețea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 err="1">
                <a:solidFill>
                  <a:srgbClr val="E8EC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Identificare</a:t>
            </a:r>
            <a:r>
              <a:rPr lang="en-US" sz="1200" dirty="0">
                <a:solidFill>
                  <a:srgbClr val="E8EC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E8EC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inteligenta</a:t>
            </a:r>
            <a:r>
              <a:rPr lang="en-US" sz="1200" dirty="0">
                <a:solidFill>
                  <a:srgbClr val="E8EC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 </a:t>
            </a:r>
            <a:r>
              <a:rPr lang="en-US" sz="1200" dirty="0" err="1">
                <a:solidFill>
                  <a:srgbClr val="E8EC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ferestrelor</a:t>
            </a:r>
            <a:r>
              <a:rPr lang="en-US" sz="1200" dirty="0">
                <a:solidFill>
                  <a:srgbClr val="E8EC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</a:t>
            </a:r>
            <a:r>
              <a:rPr lang="en-US" sz="1200" dirty="0" err="1">
                <a:solidFill>
                  <a:srgbClr val="E8EC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ofertare</a:t>
            </a:r>
            <a:endParaRPr lang="en-US" sz="1200" dirty="0"/>
          </a:p>
        </p:txBody>
      </p:sp>
      <p:sp>
        <p:nvSpPr>
          <p:cNvPr id="24" name="Shape 18"/>
          <p:cNvSpPr/>
          <p:nvPr/>
        </p:nvSpPr>
        <p:spPr>
          <a:xfrm>
            <a:off x="548640" y="4434840"/>
            <a:ext cx="1097280" cy="36576"/>
          </a:xfrm>
          <a:prstGeom prst="rect">
            <a:avLst/>
          </a:prstGeom>
          <a:solidFill>
            <a:srgbClr val="00D4A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Shape 19"/>
          <p:cNvSpPr/>
          <p:nvPr/>
        </p:nvSpPr>
        <p:spPr>
          <a:xfrm>
            <a:off x="1783080" y="4434840"/>
            <a:ext cx="365760" cy="36576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849F09C392F844B4823C33345D6E80" ma:contentTypeVersion="14" ma:contentTypeDescription="Create a new document." ma:contentTypeScope="" ma:versionID="2be303a9f683c9fa520ee4f9b8f84a61">
  <xsd:schema xmlns:xsd="http://www.w3.org/2001/XMLSchema" xmlns:xs="http://www.w3.org/2001/XMLSchema" xmlns:p="http://schemas.microsoft.com/office/2006/metadata/properties" xmlns:ns2="8b1fe606-daaf-4ebc-87a5-56ab6de25f3b" xmlns:ns3="75aede54-084f-4aab-9e24-adf1979f5a1c" targetNamespace="http://schemas.microsoft.com/office/2006/metadata/properties" ma:root="true" ma:fieldsID="d03d2a5de7753a431be1ea6789ef5fcb" ns2:_="" ns3:_="">
    <xsd:import namespace="8b1fe606-daaf-4ebc-87a5-56ab6de25f3b"/>
    <xsd:import namespace="75aede54-084f-4aab-9e24-adf1979f5a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fe606-daaf-4ebc-87a5-56ab6de25f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01cf5fd-f2a2-4924-805e-68264094ff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ede54-084f-4aab-9e24-adf1979f5a1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f61f825-735a-432a-a4d4-b550a918cd6f}" ma:internalName="TaxCatchAll" ma:showField="CatchAllData" ma:web="75aede54-084f-4aab-9e24-adf1979f5a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aede54-084f-4aab-9e24-adf1979f5a1c" xsi:nil="true"/>
    <lcf76f155ced4ddcb4097134ff3c332f xmlns="8b1fe606-daaf-4ebc-87a5-56ab6de25f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092054-E267-43C4-9DB9-7CAF9294B971}"/>
</file>

<file path=customXml/itemProps2.xml><?xml version="1.0" encoding="utf-8"?>
<ds:datastoreItem xmlns:ds="http://schemas.openxmlformats.org/officeDocument/2006/customXml" ds:itemID="{C4FB31CC-2E23-45A5-9C1B-C27608024AE8}"/>
</file>

<file path=customXml/itemProps3.xml><?xml version="1.0" encoding="utf-8"?>
<ds:datastoreItem xmlns:ds="http://schemas.openxmlformats.org/officeDocument/2006/customXml" ds:itemID="{320FD3D1-3D28-4262-AB46-7BDF306E3A7F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285</Words>
  <Application>Microsoft Office PowerPoint</Application>
  <PresentationFormat>On-screen Show (16:9)</PresentationFormat>
  <Paragraphs>56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Infrastructura AI pentru Energie Regenerabilă</dc:title>
  <dc:subject>PptxGenJS Presentation</dc:subject>
  <dc:creator>AI Energy Systems</dc:creator>
  <cp:lastModifiedBy>Stefan Chiru</cp:lastModifiedBy>
  <cp:revision>8</cp:revision>
  <dcterms:created xsi:type="dcterms:W3CDTF">2026-03-24T15:59:50Z</dcterms:created>
  <dcterms:modified xsi:type="dcterms:W3CDTF">2026-03-24T18:12:08Z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0x01010097849F09C392F844B4823C33345D6E80</vt:lpwstr>
  </property>
</Properties>
</file>