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60" r:id="rId4"/>
    <p:sldId id="261" r:id="rId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3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381FC-08D1-457B-BEC8-34990745D2C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BCDE-6B76-432B-B42A-00E8F4945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20040" y="2103120"/>
            <a:ext cx="5303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rgbClr val="00B4D8"/>
                </a:solidFill>
              </a:rPr>
              <a:t>Despre </a:t>
            </a:r>
            <a:r>
              <a:rPr sz="2800" b="1" dirty="0" err="1">
                <a:solidFill>
                  <a:srgbClr val="00B4D8"/>
                </a:solidFill>
              </a:rPr>
              <a:t>noi</a:t>
            </a:r>
            <a:endParaRPr sz="2800" b="1" dirty="0">
              <a:solidFill>
                <a:srgbClr val="00B4D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846" y="2799945"/>
            <a:ext cx="56704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FFFFFF"/>
                </a:solidFill>
              </a:rPr>
              <a:t>Companie de software din </a:t>
            </a:r>
            <a:r>
              <a:rPr sz="2000" b="0" dirty="0" err="1">
                <a:solidFill>
                  <a:srgbClr val="FFFFFF"/>
                </a:solidFill>
              </a:rPr>
              <a:t>București</a:t>
            </a:r>
            <a:r>
              <a:rPr sz="2000" b="0" dirty="0">
                <a:solidFill>
                  <a:srgbClr val="FFFFFF"/>
                </a:solidFill>
              </a:rPr>
              <a:t>, </a:t>
            </a:r>
            <a:r>
              <a:rPr sz="2000" b="0" dirty="0" err="1">
                <a:solidFill>
                  <a:srgbClr val="FFFFFF"/>
                </a:solidFill>
              </a:rPr>
              <a:t>construim</a:t>
            </a:r>
            <a:r>
              <a:rPr sz="2000" b="0" dirty="0">
                <a:solidFill>
                  <a:srgbClr val="FFFFFF"/>
                </a:solidFill>
              </a:rPr>
              <a:t>
</a:t>
            </a:r>
            <a:r>
              <a:rPr sz="2000" b="0" dirty="0" err="1">
                <a:solidFill>
                  <a:srgbClr val="FFFFFF"/>
                </a:solidFill>
              </a:rPr>
              <a:t>aplicații</a:t>
            </a:r>
            <a:r>
              <a:rPr sz="2000" b="0" dirty="0">
                <a:solidFill>
                  <a:srgbClr val="FFFFFF"/>
                </a:solidFill>
              </a:rPr>
              <a:t> web </a:t>
            </a:r>
            <a:r>
              <a:rPr sz="2000" b="0" dirty="0" err="1">
                <a:solidFill>
                  <a:srgbClr val="FFFFFF"/>
                </a:solidFill>
              </a:rPr>
              <a:t>și</a:t>
            </a:r>
            <a:r>
              <a:rPr sz="2000" b="0" dirty="0">
                <a:solidFill>
                  <a:srgbClr val="FFFFFF"/>
                </a:solidFill>
              </a:rPr>
              <a:t> mobile </a:t>
            </a:r>
            <a:r>
              <a:rPr sz="2000" b="0" dirty="0" err="1">
                <a:solidFill>
                  <a:srgbClr val="FFFFFF"/>
                </a:solidFill>
              </a:rPr>
              <a:t>complexe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pentru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clienți</a:t>
            </a:r>
            <a:r>
              <a:rPr sz="2000" b="0" dirty="0">
                <a:solidFill>
                  <a:srgbClr val="FFFFFF"/>
                </a:solidFill>
              </a:rPr>
              <a:t>
din </a:t>
            </a:r>
            <a:r>
              <a:rPr sz="2000" b="0" dirty="0" err="1">
                <a:solidFill>
                  <a:srgbClr val="FFFFFF"/>
                </a:solidFill>
              </a:rPr>
              <a:t>România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și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internațional</a:t>
            </a:r>
            <a:r>
              <a:rPr sz="2000" b="0" dirty="0">
                <a:solidFill>
                  <a:srgbClr val="FFFFFF"/>
                </a:solidFill>
              </a:rPr>
              <a:t>.
</a:t>
            </a:r>
            <a:r>
              <a:rPr sz="2000" b="0" dirty="0" err="1">
                <a:solidFill>
                  <a:srgbClr val="FFFFFF"/>
                </a:solidFill>
              </a:rPr>
              <a:t>Platforme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medicale</a:t>
            </a:r>
            <a:r>
              <a:rPr sz="2000" b="0" dirty="0">
                <a:solidFill>
                  <a:srgbClr val="FFFFFF"/>
                </a:solidFill>
              </a:rPr>
              <a:t>, </a:t>
            </a:r>
            <a:r>
              <a:rPr sz="2000" b="0" dirty="0" err="1">
                <a:solidFill>
                  <a:srgbClr val="FFFFFF"/>
                </a:solidFill>
              </a:rPr>
              <a:t>sisteme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pentru</a:t>
            </a:r>
            <a:r>
              <a:rPr sz="2000" b="0" dirty="0">
                <a:solidFill>
                  <a:srgbClr val="FFFFFF"/>
                </a:solidFill>
              </a:rPr>
              <a:t> </a:t>
            </a:r>
            <a:r>
              <a:rPr sz="2000" b="0" dirty="0" err="1">
                <a:solidFill>
                  <a:srgbClr val="FFFFFF"/>
                </a:solidFill>
              </a:rPr>
              <a:t>instituții</a:t>
            </a:r>
            <a:r>
              <a:rPr sz="2000" b="0" dirty="0">
                <a:solidFill>
                  <a:srgbClr val="FFFFFF"/>
                </a:solidFill>
              </a:rPr>
              <a:t>
</a:t>
            </a:r>
            <a:r>
              <a:rPr sz="2000" b="0" dirty="0" err="1">
                <a:solidFill>
                  <a:srgbClr val="FFFFFF"/>
                </a:solidFill>
              </a:rPr>
              <a:t>publice</a:t>
            </a:r>
            <a:r>
              <a:rPr sz="2000" b="0" dirty="0">
                <a:solidFill>
                  <a:srgbClr val="FFFFFF"/>
                </a:solidFill>
              </a:rPr>
              <a:t>, eCommerce, </a:t>
            </a:r>
            <a:r>
              <a:rPr sz="2000" b="0" dirty="0" err="1">
                <a:solidFill>
                  <a:srgbClr val="FFFFFF"/>
                </a:solidFill>
              </a:rPr>
              <a:t>soluții</a:t>
            </a:r>
            <a:r>
              <a:rPr sz="2000" b="0" dirty="0">
                <a:solidFill>
                  <a:srgbClr val="FFFFFF"/>
                </a:solidFill>
              </a:rPr>
              <a:t> enterprise.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8935" y="2103120"/>
            <a:ext cx="530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1" dirty="0">
                <a:solidFill>
                  <a:srgbClr val="00B4D8"/>
                </a:solidFill>
              </a:rPr>
              <a:t>Tehnologii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8935" y="2617875"/>
            <a:ext cx="5303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FFFFFF"/>
                </a:solidFill>
              </a:rPr>
              <a:t>Frontend:   React, Next.js, TypeScript
Backend:    .NET / C#, Node.js, PHP
Mobile:       React Native
DB:              MySQL, PostgreSQL, MSSQL
DevOps:     Docker, GitLab CI/CD, Linux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2011680"/>
            <a:ext cx="45720" cy="411480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3FEB7-4638-774E-4A85-960B9B3E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4" y="388835"/>
            <a:ext cx="3883844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E85AD1-5768-9CF0-EBED-149B12EA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192" y="5318019"/>
            <a:ext cx="6432627" cy="1539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498079" y="182880"/>
            <a:ext cx="2011680" cy="201168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8686800" y="1371600"/>
            <a:ext cx="1645920" cy="1645920"/>
          </a:xfrm>
          <a:prstGeom prst="rect">
            <a:avLst/>
          </a:prstGeom>
          <a:solidFill>
            <a:srgbClr val="00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772400" y="1645920"/>
            <a:ext cx="1097280" cy="1097280"/>
          </a:xfrm>
          <a:prstGeom prst="rect">
            <a:avLst/>
          </a:prstGeom>
          <a:solidFill>
            <a:srgbClr val="0090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A1C21-DFEE-5B09-24D1-278C7EA9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19" y="118253"/>
            <a:ext cx="12775558" cy="6556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CAC3B-966C-16D7-977B-D1ADCD7B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17B92D-0BFA-269A-903E-8D7B89CB846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D42082-27C3-5C36-D697-8A031944F5AD}"/>
              </a:ext>
            </a:extLst>
          </p:cNvPr>
          <p:cNvSpPr/>
          <p:nvPr/>
        </p:nvSpPr>
        <p:spPr>
          <a:xfrm>
            <a:off x="7498079" y="182880"/>
            <a:ext cx="2011680" cy="201168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B5F7-82BA-B28C-1742-CC863A256577}"/>
              </a:ext>
            </a:extLst>
          </p:cNvPr>
          <p:cNvSpPr/>
          <p:nvPr/>
        </p:nvSpPr>
        <p:spPr>
          <a:xfrm>
            <a:off x="8686800" y="1371600"/>
            <a:ext cx="1645920" cy="1645920"/>
          </a:xfrm>
          <a:prstGeom prst="rect">
            <a:avLst/>
          </a:prstGeom>
          <a:solidFill>
            <a:srgbClr val="00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1EC14-883A-8339-6009-A7DE735148F3}"/>
              </a:ext>
            </a:extLst>
          </p:cNvPr>
          <p:cNvSpPr/>
          <p:nvPr/>
        </p:nvSpPr>
        <p:spPr>
          <a:xfrm>
            <a:off x="7772400" y="1645920"/>
            <a:ext cx="1097280" cy="1097280"/>
          </a:xfrm>
          <a:prstGeom prst="rect">
            <a:avLst/>
          </a:prstGeom>
          <a:solidFill>
            <a:srgbClr val="0090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A43B9D-18CD-2EC9-0B7B-108FE560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904" y="118253"/>
            <a:ext cx="12509128" cy="65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006B2-7756-D906-625F-9290E9B2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64FB4-D59C-30E2-AC07-760E39B390B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D1B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DA281-D041-9993-B4B5-BCB3C1D527CA}"/>
              </a:ext>
            </a:extLst>
          </p:cNvPr>
          <p:cNvSpPr/>
          <p:nvPr/>
        </p:nvSpPr>
        <p:spPr>
          <a:xfrm>
            <a:off x="7498079" y="182880"/>
            <a:ext cx="2011680" cy="2011680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1956E-610C-99E1-7105-A46F1F02D384}"/>
              </a:ext>
            </a:extLst>
          </p:cNvPr>
          <p:cNvSpPr/>
          <p:nvPr/>
        </p:nvSpPr>
        <p:spPr>
          <a:xfrm>
            <a:off x="8686800" y="1371600"/>
            <a:ext cx="1645920" cy="1645920"/>
          </a:xfrm>
          <a:prstGeom prst="rect">
            <a:avLst/>
          </a:prstGeom>
          <a:solidFill>
            <a:srgbClr val="008B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F7B57-1C97-17BA-0FAF-1021FA7985E0}"/>
              </a:ext>
            </a:extLst>
          </p:cNvPr>
          <p:cNvSpPr/>
          <p:nvPr/>
        </p:nvSpPr>
        <p:spPr>
          <a:xfrm>
            <a:off x="7772400" y="1645920"/>
            <a:ext cx="1097280" cy="1097280"/>
          </a:xfrm>
          <a:prstGeom prst="rect">
            <a:avLst/>
          </a:prstGeom>
          <a:solidFill>
            <a:srgbClr val="0090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1E547D-4BC2-60FF-3986-D9746795E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904" y="118253"/>
            <a:ext cx="12509128" cy="65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6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4D4AEA-07AB-4EF6-84C0-D8D993F8D41F}"/>
</file>

<file path=customXml/itemProps2.xml><?xml version="1.0" encoding="utf-8"?>
<ds:datastoreItem xmlns:ds="http://schemas.openxmlformats.org/officeDocument/2006/customXml" ds:itemID="{42738D6B-82EE-463A-AE37-87D2468D83A5}"/>
</file>

<file path=customXml/itemProps3.xml><?xml version="1.0" encoding="utf-8"?>
<ds:datastoreItem xmlns:ds="http://schemas.openxmlformats.org/officeDocument/2006/customXml" ds:itemID="{C272840D-6FFA-4C36-98AE-941BE8CB0C78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86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Natalia Lepadatu</cp:lastModifiedBy>
  <cp:revision>2</cp:revision>
  <dcterms:created xsi:type="dcterms:W3CDTF">2013-01-27T09:14:16Z</dcterms:created>
  <dcterms:modified xsi:type="dcterms:W3CDTF">2026-03-24T20:16:14Z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