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Space Grotesk Medium"/>
      <p:regular r:id="rId17"/>
      <p:bold r:id="rId18"/>
    </p:embeddedFont>
    <p:embeddedFont>
      <p:font typeface="Space Grotesk SemiBold"/>
      <p:regular r:id="rId19"/>
      <p:bold r:id="rId20"/>
    </p:embeddedFont>
    <p:embeddedFont>
      <p:font typeface="Open Sans Medium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  <p:embeddedFont>
      <p:font typeface="Space Grotesk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OpenSans-bold.fntdata"/><Relationship Id="rId13" Type="http://schemas.openxmlformats.org/officeDocument/2006/relationships/slide" Target="slides/slide8.xml"/><Relationship Id="rId18" Type="http://schemas.openxmlformats.org/officeDocument/2006/relationships/font" Target="fonts/SpaceGroteskMedium-bold.fntdata"/><Relationship Id="rId21" Type="http://schemas.openxmlformats.org/officeDocument/2006/relationships/font" Target="fonts/OpenSansMedium-regular.fntdata"/><Relationship Id="rId3" Type="http://schemas.openxmlformats.org/officeDocument/2006/relationships/presProps" Target="presProps.xml"/><Relationship Id="rId25" Type="http://schemas.openxmlformats.org/officeDocument/2006/relationships/font" Target="fonts/OpenSans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SpaceGroteskMedium-regular.fntdata"/><Relationship Id="rId33" Type="http://schemas.openxmlformats.org/officeDocument/2006/relationships/customXml" Target="../customXml/item3.xml"/><Relationship Id="rId20" Type="http://schemas.openxmlformats.org/officeDocument/2006/relationships/font" Target="fonts/SpaceGroteskSemiBold-bold.fntdata"/><Relationship Id="rId2" Type="http://schemas.openxmlformats.org/officeDocument/2006/relationships/viewProps" Target="viewProps.xml"/><Relationship Id="rId29" Type="http://schemas.openxmlformats.org/officeDocument/2006/relationships/font" Target="fonts/SpaceGrotesk-regular.fntdata"/><Relationship Id="rId16" Type="http://schemas.openxmlformats.org/officeDocument/2006/relationships/slide" Target="slides/slide11.xml"/><Relationship Id="rId24" Type="http://schemas.openxmlformats.org/officeDocument/2006/relationships/font" Target="fonts/OpenSansMedium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2.xml"/><Relationship Id="rId23" Type="http://schemas.openxmlformats.org/officeDocument/2006/relationships/font" Target="fonts/OpenSansMedium-italic.fntdata"/><Relationship Id="rId28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font" Target="fonts/SpaceGroteskSemiBold-regular.fntdata"/><Relationship Id="rId31" Type="http://schemas.openxmlformats.org/officeDocument/2006/relationships/customXml" Target="../customXml/item1.xml"/><Relationship Id="rId22" Type="http://schemas.openxmlformats.org/officeDocument/2006/relationships/font" Target="fonts/OpenSansMedium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OpenSans-italic.fntdata"/><Relationship Id="rId30" Type="http://schemas.openxmlformats.org/officeDocument/2006/relationships/font" Target="fonts/SpaceGrotesk-bold.fntdata"/><Relationship Id="rId14" Type="http://schemas.openxmlformats.org/officeDocument/2006/relationships/slide" Target="slides/slide9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3f5aeb70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c3f5aeb70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c3f5aeb70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c3f5aeb70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3f5aeb7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c3f5aeb7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2db0b6c2e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c2db0b6c2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3f5aeb70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c3f5aeb70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c3f5aeb70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c3f5aeb70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c3f5aeb70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c3f5aeb70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3f5aeb70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c3f5aeb70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c3f5aeb70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c3f5aeb70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c3f5aeb70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c3f5aeb70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calendly.com/" TargetMode="External"/><Relationship Id="rId4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calendly.com/" TargetMode="External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mailto:office@teamart.ro" TargetMode="External"/><Relationship Id="rId4" Type="http://schemas.openxmlformats.org/officeDocument/2006/relationships/hyperlink" Target="https://calendly.com/teamart/30min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calendly.com/" TargetMode="External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calendly.com/" TargetMode="External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alendly.com/" TargetMode="External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alendly.com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calendly.com/" TargetMode="External"/><Relationship Id="rId5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alendly.com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calendly.com/" TargetMode="External"/><Relationship Id="rId5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calendly.com/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74150" y="2441600"/>
            <a:ext cx="58275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26538" y="3815025"/>
            <a:ext cx="61227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 title="TeamArt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2025" y="931700"/>
            <a:ext cx="1691725" cy="16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5464800" y="4264325"/>
            <a:ext cx="3679200" cy="879175"/>
            <a:chOff x="5464800" y="4264325"/>
            <a:chExt cx="3679200" cy="879175"/>
          </a:xfrm>
        </p:grpSpPr>
        <p:grpSp>
          <p:nvGrpSpPr>
            <p:cNvPr id="109" name="Google Shape;109;p11"/>
            <p:cNvGrpSpPr/>
            <p:nvPr/>
          </p:nvGrpSpPr>
          <p:grpSpPr>
            <a:xfrm>
              <a:off x="5464800" y="4562875"/>
              <a:ext cx="1106675" cy="338700"/>
              <a:chOff x="3117000" y="4555225"/>
              <a:chExt cx="1106675" cy="338700"/>
            </a:xfrm>
          </p:grpSpPr>
          <p:pic>
            <p:nvPicPr>
              <p:cNvPr id="110" name="Google Shape;110;p1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117000" y="4618327"/>
                <a:ext cx="302650" cy="24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" name="Google Shape;111;p11"/>
              <p:cNvSpPr txBox="1"/>
              <p:nvPr/>
            </p:nvSpPr>
            <p:spPr>
              <a:xfrm>
                <a:off x="3272675" y="4555225"/>
                <a:ext cx="951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teamart.ro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112;p11"/>
            <p:cNvSpPr txBox="1"/>
            <p:nvPr/>
          </p:nvSpPr>
          <p:spPr>
            <a:xfrm>
              <a:off x="6276800" y="4562875"/>
              <a:ext cx="1860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rgbClr val="3354A1"/>
                  </a:solidFill>
                  <a:latin typeface="Open Sans"/>
                  <a:ea typeface="Open Sans"/>
                  <a:cs typeface="Open Sans"/>
                  <a:sym typeface="Open San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rgbClr val="3354A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13" name="Google Shape;113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13750" y="4264325"/>
              <a:ext cx="830250" cy="87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/>
          <p:nvPr/>
        </p:nvSpPr>
        <p:spPr>
          <a:xfrm>
            <a:off x="4624800" y="-125"/>
            <a:ext cx="4519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Details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5464800" y="4264325"/>
            <a:ext cx="3679200" cy="879175"/>
            <a:chOff x="5464800" y="4264325"/>
            <a:chExt cx="3679200" cy="879175"/>
          </a:xfrm>
        </p:grpSpPr>
        <p:grpSp>
          <p:nvGrpSpPr>
            <p:cNvPr id="123" name="Google Shape;123;p13"/>
            <p:cNvGrpSpPr/>
            <p:nvPr/>
          </p:nvGrpSpPr>
          <p:grpSpPr>
            <a:xfrm>
              <a:off x="5464800" y="4562875"/>
              <a:ext cx="1106675" cy="338700"/>
              <a:chOff x="3117000" y="4555225"/>
              <a:chExt cx="1106675" cy="338700"/>
            </a:xfrm>
          </p:grpSpPr>
          <p:pic>
            <p:nvPicPr>
              <p:cNvPr id="124" name="Google Shape;124;p1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117000" y="4618327"/>
                <a:ext cx="302650" cy="24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" name="Google Shape;125;p13"/>
              <p:cNvSpPr txBox="1"/>
              <p:nvPr/>
            </p:nvSpPr>
            <p:spPr>
              <a:xfrm>
                <a:off x="3272675" y="4555225"/>
                <a:ext cx="951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teamart.ro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126;p13"/>
            <p:cNvSpPr txBox="1"/>
            <p:nvPr/>
          </p:nvSpPr>
          <p:spPr>
            <a:xfrm>
              <a:off x="6276800" y="4562875"/>
              <a:ext cx="1860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rgbClr val="3354A1"/>
                  </a:solidFill>
                  <a:latin typeface="Open Sans"/>
                  <a:ea typeface="Open Sans"/>
                  <a:cs typeface="Open Sans"/>
                  <a:sym typeface="Open San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rgbClr val="3354A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27" name="Google Shape;127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13750" y="4264325"/>
              <a:ext cx="830250" cy="87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3"/>
          <p:cNvSpPr txBox="1"/>
          <p:nvPr>
            <p:ph type="title"/>
          </p:nvPr>
        </p:nvSpPr>
        <p:spPr>
          <a:xfrm>
            <a:off x="484900" y="316525"/>
            <a:ext cx="7057200" cy="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13"/>
          <p:cNvSpPr/>
          <p:nvPr/>
        </p:nvSpPr>
        <p:spPr>
          <a:xfrm>
            <a:off x="906600" y="927025"/>
            <a:ext cx="7172400" cy="7101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574025" y="931325"/>
            <a:ext cx="710100" cy="710100"/>
          </a:xfrm>
          <a:prstGeom prst="diamond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129275" lIns="129275" spcFirstLastPara="1" rIns="129275" wrap="square" tIns="129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709131" y="1045787"/>
            <a:ext cx="440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275" lIns="129275" spcFirstLastPara="1" rIns="129275" wrap="square" tIns="129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4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 txBox="1"/>
          <p:nvPr>
            <p:ph idx="1" type="subTitle"/>
          </p:nvPr>
        </p:nvSpPr>
        <p:spPr>
          <a:xfrm>
            <a:off x="1445025" y="1279025"/>
            <a:ext cx="3511800" cy="3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2" type="title"/>
          </p:nvPr>
        </p:nvSpPr>
        <p:spPr>
          <a:xfrm>
            <a:off x="1424600" y="931325"/>
            <a:ext cx="3578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13"/>
          <p:cNvSpPr/>
          <p:nvPr/>
        </p:nvSpPr>
        <p:spPr>
          <a:xfrm>
            <a:off x="906600" y="1832509"/>
            <a:ext cx="7172400" cy="7101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574025" y="1836809"/>
            <a:ext cx="710100" cy="710100"/>
          </a:xfrm>
          <a:prstGeom prst="diamond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129275" lIns="129275" spcFirstLastPara="1" rIns="129275" wrap="square" tIns="129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709131" y="1951270"/>
            <a:ext cx="440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275" lIns="129275" spcFirstLastPara="1" rIns="129275" wrap="square" tIns="129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4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 txBox="1"/>
          <p:nvPr>
            <p:ph idx="3" type="subTitle"/>
          </p:nvPr>
        </p:nvSpPr>
        <p:spPr>
          <a:xfrm>
            <a:off x="1445025" y="2184509"/>
            <a:ext cx="3511800" cy="3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4" type="title"/>
          </p:nvPr>
        </p:nvSpPr>
        <p:spPr>
          <a:xfrm>
            <a:off x="1424600" y="1836809"/>
            <a:ext cx="3578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13"/>
          <p:cNvSpPr/>
          <p:nvPr/>
        </p:nvSpPr>
        <p:spPr>
          <a:xfrm>
            <a:off x="906600" y="2765270"/>
            <a:ext cx="7172400" cy="7101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574025" y="2769570"/>
            <a:ext cx="710100" cy="710100"/>
          </a:xfrm>
          <a:prstGeom prst="diamond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129275" lIns="129275" spcFirstLastPara="1" rIns="129275" wrap="square" tIns="129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709131" y="2884031"/>
            <a:ext cx="440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275" lIns="129275" spcFirstLastPara="1" rIns="129275" wrap="square" tIns="129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4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 txBox="1"/>
          <p:nvPr>
            <p:ph idx="5" type="subTitle"/>
          </p:nvPr>
        </p:nvSpPr>
        <p:spPr>
          <a:xfrm>
            <a:off x="1445025" y="3117270"/>
            <a:ext cx="3511800" cy="3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3"/>
          <p:cNvSpPr txBox="1"/>
          <p:nvPr>
            <p:ph idx="6" type="title"/>
          </p:nvPr>
        </p:nvSpPr>
        <p:spPr>
          <a:xfrm>
            <a:off x="1424600" y="2769570"/>
            <a:ext cx="3578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13"/>
          <p:cNvSpPr/>
          <p:nvPr/>
        </p:nvSpPr>
        <p:spPr>
          <a:xfrm>
            <a:off x="906600" y="3702323"/>
            <a:ext cx="7172400" cy="7101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574025" y="3706623"/>
            <a:ext cx="710100" cy="710100"/>
          </a:xfrm>
          <a:prstGeom prst="diamond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129275" lIns="129275" spcFirstLastPara="1" rIns="129275" wrap="square" tIns="129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9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709131" y="3821085"/>
            <a:ext cx="440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275" lIns="129275" spcFirstLastPara="1" rIns="129275" wrap="square" tIns="129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4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 txBox="1"/>
          <p:nvPr>
            <p:ph idx="7" type="subTitle"/>
          </p:nvPr>
        </p:nvSpPr>
        <p:spPr>
          <a:xfrm>
            <a:off x="1445025" y="4054323"/>
            <a:ext cx="3511800" cy="3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3"/>
          <p:cNvSpPr txBox="1"/>
          <p:nvPr>
            <p:ph idx="8" type="title"/>
          </p:nvPr>
        </p:nvSpPr>
        <p:spPr>
          <a:xfrm>
            <a:off x="1424600" y="3706623"/>
            <a:ext cx="3578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tails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4"/>
          <p:cNvGrpSpPr/>
          <p:nvPr/>
        </p:nvGrpSpPr>
        <p:grpSpPr>
          <a:xfrm>
            <a:off x="2286000" y="1359384"/>
            <a:ext cx="2286000" cy="3784356"/>
            <a:chOff x="0" y="2295575"/>
            <a:chExt cx="2286000" cy="2847950"/>
          </a:xfrm>
        </p:grpSpPr>
        <p:cxnSp>
          <p:nvCxnSpPr>
            <p:cNvPr id="151" name="Google Shape;151;p14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52" name="Google Shape;152;p14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53" name="Google Shape;153;p14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8EDF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5" name="Google Shape;1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311700" y="413400"/>
            <a:ext cx="6987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Space Grotesk Medium"/>
                <a:ea typeface="Space Grotesk Medium"/>
                <a:cs typeface="Space Grotesk Medium"/>
                <a:sym typeface="Space Grotesk Medium"/>
              </a:rPr>
              <a:t>Effort Estimate</a:t>
            </a:r>
            <a:endParaRPr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157" name="Google Shape;1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21126" y="192349"/>
            <a:ext cx="894274" cy="718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4"/>
          <p:cNvCxnSpPr/>
          <p:nvPr/>
        </p:nvCxnSpPr>
        <p:spPr>
          <a:xfrm>
            <a:off x="0" y="4340575"/>
            <a:ext cx="1131600" cy="798600"/>
          </a:xfrm>
          <a:prstGeom prst="straightConnector1">
            <a:avLst/>
          </a:prstGeom>
          <a:noFill/>
          <a:ln cap="flat" cmpd="sng" w="9525">
            <a:solidFill>
              <a:srgbClr val="FFD91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9" name="Google Shape;159;p14"/>
          <p:cNvGrpSpPr/>
          <p:nvPr/>
        </p:nvGrpSpPr>
        <p:grpSpPr>
          <a:xfrm>
            <a:off x="-6436" y="1359384"/>
            <a:ext cx="2286000" cy="3784356"/>
            <a:chOff x="0" y="2295575"/>
            <a:chExt cx="2286000" cy="2847950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3354A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3354A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3" name="Google Shape;163;p14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64" name="Google Shape;164;p14"/>
          <p:cNvGrpSpPr/>
          <p:nvPr/>
        </p:nvGrpSpPr>
        <p:grpSpPr>
          <a:xfrm>
            <a:off x="6858000" y="1359359"/>
            <a:ext cx="2286000" cy="3784356"/>
            <a:chOff x="0" y="2295575"/>
            <a:chExt cx="2286000" cy="2847950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8EDF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4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8" name="Google Shape;168;p14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69" name="Google Shape;169;p14"/>
          <p:cNvGrpSpPr/>
          <p:nvPr/>
        </p:nvGrpSpPr>
        <p:grpSpPr>
          <a:xfrm>
            <a:off x="4572000" y="1359384"/>
            <a:ext cx="2286000" cy="3784356"/>
            <a:chOff x="0" y="2295575"/>
            <a:chExt cx="2286000" cy="2847950"/>
          </a:xfrm>
        </p:grpSpPr>
        <p:grpSp>
          <p:nvGrpSpPr>
            <p:cNvPr id="170" name="Google Shape;170;p14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171" name="Google Shape;171;p14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8EDF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4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73" name="Google Shape;173;p14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74" name="Google Shape;174;p14"/>
          <p:cNvSpPr txBox="1"/>
          <p:nvPr>
            <p:ph idx="1" type="subTitle"/>
          </p:nvPr>
        </p:nvSpPr>
        <p:spPr>
          <a:xfrm>
            <a:off x="332796" y="807000"/>
            <a:ext cx="5669100" cy="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idx="2" type="subTitle"/>
          </p:nvPr>
        </p:nvSpPr>
        <p:spPr>
          <a:xfrm>
            <a:off x="5634675" y="807000"/>
            <a:ext cx="2711400" cy="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type="title"/>
          </p:nvPr>
        </p:nvSpPr>
        <p:spPr>
          <a:xfrm>
            <a:off x="42950" y="1606625"/>
            <a:ext cx="2203200" cy="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77" name="Google Shape;177;p14"/>
          <p:cNvSpPr txBox="1"/>
          <p:nvPr>
            <p:ph idx="3" type="subTitle"/>
          </p:nvPr>
        </p:nvSpPr>
        <p:spPr>
          <a:xfrm>
            <a:off x="42950" y="2100100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4" type="subTitle"/>
          </p:nvPr>
        </p:nvSpPr>
        <p:spPr>
          <a:xfrm>
            <a:off x="41400" y="2803500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4"/>
          <p:cNvSpPr txBox="1"/>
          <p:nvPr>
            <p:ph idx="5" type="subTitle"/>
          </p:nvPr>
        </p:nvSpPr>
        <p:spPr>
          <a:xfrm>
            <a:off x="43013" y="3572038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4"/>
          <p:cNvSpPr txBox="1"/>
          <p:nvPr>
            <p:ph idx="6" type="title"/>
          </p:nvPr>
        </p:nvSpPr>
        <p:spPr>
          <a:xfrm>
            <a:off x="2327400" y="1606625"/>
            <a:ext cx="2203200" cy="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81" name="Google Shape;181;p14"/>
          <p:cNvSpPr txBox="1"/>
          <p:nvPr>
            <p:ph idx="7" type="title"/>
          </p:nvPr>
        </p:nvSpPr>
        <p:spPr>
          <a:xfrm>
            <a:off x="4592700" y="1606625"/>
            <a:ext cx="2203200" cy="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82" name="Google Shape;182;p14"/>
          <p:cNvSpPr txBox="1"/>
          <p:nvPr>
            <p:ph idx="8" type="title"/>
          </p:nvPr>
        </p:nvSpPr>
        <p:spPr>
          <a:xfrm>
            <a:off x="6899400" y="1606625"/>
            <a:ext cx="2203200" cy="3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b="1" sz="10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83" name="Google Shape;183;p14"/>
          <p:cNvSpPr txBox="1"/>
          <p:nvPr>
            <p:ph idx="9" type="subTitle"/>
          </p:nvPr>
        </p:nvSpPr>
        <p:spPr>
          <a:xfrm>
            <a:off x="2307438" y="2194288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4"/>
          <p:cNvSpPr txBox="1"/>
          <p:nvPr>
            <p:ph idx="13" type="subTitle"/>
          </p:nvPr>
        </p:nvSpPr>
        <p:spPr>
          <a:xfrm>
            <a:off x="2305888" y="2897688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4"/>
          <p:cNvSpPr txBox="1"/>
          <p:nvPr>
            <p:ph idx="14" type="subTitle"/>
          </p:nvPr>
        </p:nvSpPr>
        <p:spPr>
          <a:xfrm>
            <a:off x="2307500" y="3666225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4"/>
          <p:cNvSpPr txBox="1"/>
          <p:nvPr>
            <p:ph idx="15" type="subTitle"/>
          </p:nvPr>
        </p:nvSpPr>
        <p:spPr>
          <a:xfrm>
            <a:off x="4696125" y="2228850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4"/>
          <p:cNvSpPr txBox="1"/>
          <p:nvPr>
            <p:ph idx="16" type="subTitle"/>
          </p:nvPr>
        </p:nvSpPr>
        <p:spPr>
          <a:xfrm>
            <a:off x="4694575" y="2931263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4"/>
          <p:cNvSpPr txBox="1"/>
          <p:nvPr>
            <p:ph idx="17" type="subTitle"/>
          </p:nvPr>
        </p:nvSpPr>
        <p:spPr>
          <a:xfrm>
            <a:off x="4696188" y="3700788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18" type="subTitle"/>
          </p:nvPr>
        </p:nvSpPr>
        <p:spPr>
          <a:xfrm>
            <a:off x="6920850" y="2228850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4"/>
          <p:cNvSpPr txBox="1"/>
          <p:nvPr>
            <p:ph idx="19" type="subTitle"/>
          </p:nvPr>
        </p:nvSpPr>
        <p:spPr>
          <a:xfrm>
            <a:off x="6919300" y="2932250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20" type="subTitle"/>
          </p:nvPr>
        </p:nvSpPr>
        <p:spPr>
          <a:xfrm>
            <a:off x="6920913" y="3700788"/>
            <a:ext cx="22032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art intro">
  <p:cSld name="TITLE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 title="TeamArt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2025" y="931700"/>
            <a:ext cx="1691725" cy="16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1493475" y="2426363"/>
            <a:ext cx="59850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354A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TeamArt</a:t>
            </a:r>
            <a:endParaRPr sz="5000">
              <a:solidFill>
                <a:srgbClr val="3354A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1495388" y="3464738"/>
            <a:ext cx="59850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354A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See IT</a:t>
            </a:r>
            <a:r>
              <a:rPr lang="en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500">
                <a:solidFill>
                  <a:srgbClr val="3354A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through!</a:t>
            </a:r>
            <a:endParaRPr sz="2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8375" y="2892600"/>
            <a:ext cx="2125625" cy="2250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 flipH="1" rot="10800000">
            <a:off x="-34625" y="-1825"/>
            <a:ext cx="1418100" cy="1404600"/>
          </a:xfrm>
          <a:prstGeom prst="straightConnector1">
            <a:avLst/>
          </a:prstGeom>
          <a:noFill/>
          <a:ln cap="flat" cmpd="sng" w="9525">
            <a:solidFill>
              <a:srgbClr val="FFD91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Page">
  <p:cSld name="TITLE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954150" y="2018625"/>
            <a:ext cx="70674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491800" y="2834625"/>
            <a:ext cx="59922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 title="TeamArt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66550" y="575925"/>
            <a:ext cx="1442700" cy="14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0" y="4051000"/>
            <a:ext cx="9155400" cy="10926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3686175"/>
            <a:ext cx="9158400" cy="1457400"/>
          </a:xfrm>
          <a:prstGeom prst="rect">
            <a:avLst/>
          </a:prstGeom>
          <a:solidFill>
            <a:srgbClr val="335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1579500" y="4007850"/>
            <a:ext cx="2933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Email us at </a:t>
            </a:r>
            <a:r>
              <a:rPr lang="en" sz="12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office@teamart.ro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Book through </a:t>
            </a:r>
            <a:r>
              <a:rPr lang="en" sz="12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Calendly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5220075" y="3950700"/>
            <a:ext cx="2933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+44 (0) 20 7170 6391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+1 (925) 272-9073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4400"/>
              </a:spcAft>
              <a:buSzPts val="2800"/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+40 724 244 820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1825" y="4050700"/>
            <a:ext cx="178251" cy="17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1826" y="4325900"/>
            <a:ext cx="178250" cy="1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41825" y="4601100"/>
            <a:ext cx="178250" cy="1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5464800" y="4264325"/>
            <a:ext cx="3679200" cy="879175"/>
            <a:chOff x="5464800" y="4264325"/>
            <a:chExt cx="3679200" cy="879175"/>
          </a:xfrm>
        </p:grpSpPr>
        <p:grpSp>
          <p:nvGrpSpPr>
            <p:cNvPr id="38" name="Google Shape;38;p5"/>
            <p:cNvGrpSpPr/>
            <p:nvPr/>
          </p:nvGrpSpPr>
          <p:grpSpPr>
            <a:xfrm>
              <a:off x="5464800" y="4562875"/>
              <a:ext cx="1106675" cy="338700"/>
              <a:chOff x="3117000" y="4555225"/>
              <a:chExt cx="1106675" cy="338700"/>
            </a:xfrm>
          </p:grpSpPr>
          <p:pic>
            <p:nvPicPr>
              <p:cNvPr id="39" name="Google Shape;39;p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117000" y="4618327"/>
                <a:ext cx="302650" cy="24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" name="Google Shape;40;p5"/>
              <p:cNvSpPr txBox="1"/>
              <p:nvPr/>
            </p:nvSpPr>
            <p:spPr>
              <a:xfrm>
                <a:off x="3272675" y="4555225"/>
                <a:ext cx="951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teamart.ro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41;p5"/>
            <p:cNvSpPr txBox="1"/>
            <p:nvPr/>
          </p:nvSpPr>
          <p:spPr>
            <a:xfrm>
              <a:off x="6276800" y="4562875"/>
              <a:ext cx="1860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rgbClr val="3354A1"/>
                  </a:solidFill>
                  <a:latin typeface="Open Sans"/>
                  <a:ea typeface="Open Sans"/>
                  <a:cs typeface="Open Sans"/>
                  <a:sym typeface="Open San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rgbClr val="3354A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42" name="Google Shape;4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13750" y="4264325"/>
              <a:ext cx="830250" cy="87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view-Intro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5464800" y="4264325"/>
            <a:ext cx="3679200" cy="879175"/>
            <a:chOff x="5464800" y="4264325"/>
            <a:chExt cx="3679200" cy="879175"/>
          </a:xfrm>
        </p:grpSpPr>
        <p:grpSp>
          <p:nvGrpSpPr>
            <p:cNvPr id="47" name="Google Shape;47;p6"/>
            <p:cNvGrpSpPr/>
            <p:nvPr/>
          </p:nvGrpSpPr>
          <p:grpSpPr>
            <a:xfrm>
              <a:off x="5464800" y="4562875"/>
              <a:ext cx="1106675" cy="338700"/>
              <a:chOff x="3117000" y="4555225"/>
              <a:chExt cx="1106675" cy="338700"/>
            </a:xfrm>
          </p:grpSpPr>
          <p:pic>
            <p:nvPicPr>
              <p:cNvPr id="48" name="Google Shape;48;p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117000" y="4618327"/>
                <a:ext cx="302650" cy="24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Google Shape;49;p6"/>
              <p:cNvSpPr txBox="1"/>
              <p:nvPr/>
            </p:nvSpPr>
            <p:spPr>
              <a:xfrm>
                <a:off x="3272675" y="4555225"/>
                <a:ext cx="951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teamart.ro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" name="Google Shape;50;p6"/>
            <p:cNvSpPr txBox="1"/>
            <p:nvPr/>
          </p:nvSpPr>
          <p:spPr>
            <a:xfrm>
              <a:off x="6276800" y="4562875"/>
              <a:ext cx="1860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rgbClr val="3354A1"/>
                  </a:solidFill>
                  <a:latin typeface="Open Sans"/>
                  <a:ea typeface="Open Sans"/>
                  <a:cs typeface="Open Sans"/>
                  <a:sym typeface="Open San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rgbClr val="3354A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51" name="Google Shape;5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13750" y="4264325"/>
              <a:ext cx="830250" cy="87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6"/>
          <p:cNvSpPr txBox="1"/>
          <p:nvPr>
            <p:ph idx="1" type="subTitle"/>
          </p:nvPr>
        </p:nvSpPr>
        <p:spPr>
          <a:xfrm>
            <a:off x="329018" y="1017725"/>
            <a:ext cx="4961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83C9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490250" y="917725"/>
            <a:ext cx="4292700" cy="16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" name="Google Shape;56;p7"/>
          <p:cNvGrpSpPr/>
          <p:nvPr/>
        </p:nvGrpSpPr>
        <p:grpSpPr>
          <a:xfrm>
            <a:off x="2526900" y="4562875"/>
            <a:ext cx="2370200" cy="338700"/>
            <a:chOff x="5767450" y="4562875"/>
            <a:chExt cx="2370200" cy="338700"/>
          </a:xfrm>
        </p:grpSpPr>
        <p:sp>
          <p:nvSpPr>
            <p:cNvPr id="57" name="Google Shape;57;p7"/>
            <p:cNvSpPr txBox="1"/>
            <p:nvPr/>
          </p:nvSpPr>
          <p:spPr>
            <a:xfrm>
              <a:off x="5767450" y="4562875"/>
              <a:ext cx="95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teamart.ro</a:t>
              </a:r>
              <a:endParaRPr b="0" i="0" sz="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 txBox="1"/>
            <p:nvPr/>
          </p:nvSpPr>
          <p:spPr>
            <a:xfrm>
              <a:off x="6926250" y="4562875"/>
              <a:ext cx="121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825" y="4589613"/>
            <a:ext cx="311450" cy="3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>
            <p:ph idx="1" type="body"/>
          </p:nvPr>
        </p:nvSpPr>
        <p:spPr>
          <a:xfrm>
            <a:off x="536875" y="2537125"/>
            <a:ext cx="4246200" cy="19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2" type="subTitle"/>
          </p:nvPr>
        </p:nvSpPr>
        <p:spPr>
          <a:xfrm>
            <a:off x="490250" y="632125"/>
            <a:ext cx="3492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D914"/>
              </a:buClr>
              <a:buSzPts val="1800"/>
              <a:buNone/>
              <a:defRPr>
                <a:solidFill>
                  <a:srgbClr val="FFD91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/>
          <p:nvPr>
            <p:ph idx="3" type="pic"/>
          </p:nvPr>
        </p:nvSpPr>
        <p:spPr>
          <a:xfrm>
            <a:off x="5342650" y="50"/>
            <a:ext cx="38013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case">
  <p:cSld name="MAIN_POINT_1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3087025" y="332425"/>
            <a:ext cx="55428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2526900" y="4562875"/>
            <a:ext cx="2370200" cy="338700"/>
            <a:chOff x="5767450" y="4562875"/>
            <a:chExt cx="2370200" cy="338700"/>
          </a:xfrm>
        </p:grpSpPr>
        <p:sp>
          <p:nvSpPr>
            <p:cNvPr id="67" name="Google Shape;67;p8"/>
            <p:cNvSpPr txBox="1"/>
            <p:nvPr/>
          </p:nvSpPr>
          <p:spPr>
            <a:xfrm>
              <a:off x="5767450" y="4562875"/>
              <a:ext cx="95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teamart.ro</a:t>
              </a:r>
              <a:endParaRPr b="0" i="0" sz="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"/>
            <p:cNvSpPr txBox="1"/>
            <p:nvPr/>
          </p:nvSpPr>
          <p:spPr>
            <a:xfrm>
              <a:off x="6926250" y="4562875"/>
              <a:ext cx="121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9" name="Google Shape;69;p8"/>
          <p:cNvSpPr txBox="1"/>
          <p:nvPr>
            <p:ph idx="1" type="subTitle"/>
          </p:nvPr>
        </p:nvSpPr>
        <p:spPr>
          <a:xfrm>
            <a:off x="3129698" y="872125"/>
            <a:ext cx="3492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600"/>
              <a:buNone/>
              <a:defRPr b="1" sz="1600">
                <a:solidFill>
                  <a:srgbClr val="083C9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9pPr>
          </a:lstStyle>
          <a:p/>
        </p:txBody>
      </p:sp>
      <p:sp>
        <p:nvSpPr>
          <p:cNvPr id="70" name="Google Shape;70;p8"/>
          <p:cNvSpPr/>
          <p:nvPr>
            <p:ph idx="2" type="pic"/>
          </p:nvPr>
        </p:nvSpPr>
        <p:spPr>
          <a:xfrm>
            <a:off x="0" y="0"/>
            <a:ext cx="292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8"/>
          <p:cNvSpPr txBox="1"/>
          <p:nvPr>
            <p:ph idx="3" type="body"/>
          </p:nvPr>
        </p:nvSpPr>
        <p:spPr>
          <a:xfrm>
            <a:off x="3236200" y="1239400"/>
            <a:ext cx="5474100" cy="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72" name="Google Shape;72;p8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5464800" y="4264325"/>
            <a:ext cx="3679200" cy="879175"/>
            <a:chOff x="5464800" y="4264325"/>
            <a:chExt cx="3679200" cy="879175"/>
          </a:xfrm>
        </p:grpSpPr>
        <p:grpSp>
          <p:nvGrpSpPr>
            <p:cNvPr id="74" name="Google Shape;74;p8"/>
            <p:cNvGrpSpPr/>
            <p:nvPr/>
          </p:nvGrpSpPr>
          <p:grpSpPr>
            <a:xfrm>
              <a:off x="5464800" y="4562875"/>
              <a:ext cx="1106675" cy="338700"/>
              <a:chOff x="3117000" y="4555225"/>
              <a:chExt cx="1106675" cy="338700"/>
            </a:xfrm>
          </p:grpSpPr>
          <p:pic>
            <p:nvPicPr>
              <p:cNvPr id="75" name="Google Shape;75;p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117000" y="4618327"/>
                <a:ext cx="302650" cy="24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Google Shape;76;p8"/>
              <p:cNvSpPr txBox="1"/>
              <p:nvPr/>
            </p:nvSpPr>
            <p:spPr>
              <a:xfrm>
                <a:off x="3272675" y="4555225"/>
                <a:ext cx="951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teamart.ro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8"/>
            <p:cNvSpPr txBox="1"/>
            <p:nvPr/>
          </p:nvSpPr>
          <p:spPr>
            <a:xfrm>
              <a:off x="6276800" y="4562875"/>
              <a:ext cx="1860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rgbClr val="3354A1"/>
                  </a:solidFill>
                  <a:latin typeface="Open Sans"/>
                  <a:ea typeface="Open Sans"/>
                  <a:cs typeface="Open Sans"/>
                  <a:sym typeface="Open Sa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rgbClr val="3354A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78" name="Google Shape;78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13750" y="4264325"/>
              <a:ext cx="830250" cy="87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case 1">
  <p:cSld name="MAIN_POINT_1_1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type="title"/>
          </p:nvPr>
        </p:nvSpPr>
        <p:spPr>
          <a:xfrm>
            <a:off x="512150" y="332425"/>
            <a:ext cx="55428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" name="Google Shape;82;p9"/>
          <p:cNvGrpSpPr/>
          <p:nvPr/>
        </p:nvGrpSpPr>
        <p:grpSpPr>
          <a:xfrm>
            <a:off x="2526900" y="4562875"/>
            <a:ext cx="2370200" cy="338700"/>
            <a:chOff x="5767450" y="4562875"/>
            <a:chExt cx="2370200" cy="338700"/>
          </a:xfrm>
        </p:grpSpPr>
        <p:sp>
          <p:nvSpPr>
            <p:cNvPr id="83" name="Google Shape;83;p9"/>
            <p:cNvSpPr txBox="1"/>
            <p:nvPr/>
          </p:nvSpPr>
          <p:spPr>
            <a:xfrm>
              <a:off x="5767450" y="4562875"/>
              <a:ext cx="95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teamart.ro</a:t>
              </a:r>
              <a:endParaRPr b="0" i="0" sz="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"/>
            <p:cNvSpPr txBox="1"/>
            <p:nvPr/>
          </p:nvSpPr>
          <p:spPr>
            <a:xfrm>
              <a:off x="6926250" y="4562875"/>
              <a:ext cx="121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5" name="Google Shape;85;p9"/>
          <p:cNvSpPr txBox="1"/>
          <p:nvPr>
            <p:ph idx="1" type="subTitle"/>
          </p:nvPr>
        </p:nvSpPr>
        <p:spPr>
          <a:xfrm>
            <a:off x="554823" y="1238475"/>
            <a:ext cx="3492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600"/>
              <a:buNone/>
              <a:defRPr b="1" sz="1600">
                <a:solidFill>
                  <a:srgbClr val="083C9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1400"/>
              <a:buNone/>
              <a:defRPr b="1">
                <a:solidFill>
                  <a:srgbClr val="083C92"/>
                </a:solidFill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2" type="body"/>
          </p:nvPr>
        </p:nvSpPr>
        <p:spPr>
          <a:xfrm>
            <a:off x="580850" y="1605750"/>
            <a:ext cx="5474100" cy="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87" name="Google Shape;87;p9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5464800" y="4264325"/>
            <a:ext cx="3679200" cy="879175"/>
            <a:chOff x="5464800" y="4264325"/>
            <a:chExt cx="3679200" cy="879175"/>
          </a:xfrm>
        </p:grpSpPr>
        <p:grpSp>
          <p:nvGrpSpPr>
            <p:cNvPr id="89" name="Google Shape;89;p9"/>
            <p:cNvGrpSpPr/>
            <p:nvPr/>
          </p:nvGrpSpPr>
          <p:grpSpPr>
            <a:xfrm>
              <a:off x="5464800" y="4562875"/>
              <a:ext cx="1106675" cy="338700"/>
              <a:chOff x="3117000" y="4555225"/>
              <a:chExt cx="1106675" cy="338700"/>
            </a:xfrm>
          </p:grpSpPr>
          <p:pic>
            <p:nvPicPr>
              <p:cNvPr id="90" name="Google Shape;90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117000" y="4618327"/>
                <a:ext cx="302650" cy="24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1" name="Google Shape;91;p9"/>
              <p:cNvSpPr txBox="1"/>
              <p:nvPr/>
            </p:nvSpPr>
            <p:spPr>
              <a:xfrm>
                <a:off x="3272675" y="4555225"/>
                <a:ext cx="951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teamart.ro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92;p9"/>
            <p:cNvSpPr txBox="1"/>
            <p:nvPr/>
          </p:nvSpPr>
          <p:spPr>
            <a:xfrm>
              <a:off x="6276800" y="4562875"/>
              <a:ext cx="1860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rgbClr val="3354A1"/>
                  </a:solidFill>
                  <a:latin typeface="Open Sans"/>
                  <a:ea typeface="Open Sans"/>
                  <a:cs typeface="Open Sans"/>
                  <a:sym typeface="Open Sa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rgbClr val="3354A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93" name="Google Shape;9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13750" y="4264325"/>
              <a:ext cx="830250" cy="87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7" name="Google Shape;97;p10"/>
          <p:cNvGrpSpPr/>
          <p:nvPr/>
        </p:nvGrpSpPr>
        <p:grpSpPr>
          <a:xfrm>
            <a:off x="5464800" y="4264325"/>
            <a:ext cx="3679200" cy="879175"/>
            <a:chOff x="5464800" y="4264325"/>
            <a:chExt cx="3679200" cy="879175"/>
          </a:xfrm>
        </p:grpSpPr>
        <p:grpSp>
          <p:nvGrpSpPr>
            <p:cNvPr id="98" name="Google Shape;98;p10"/>
            <p:cNvGrpSpPr/>
            <p:nvPr/>
          </p:nvGrpSpPr>
          <p:grpSpPr>
            <a:xfrm>
              <a:off x="5464800" y="4562875"/>
              <a:ext cx="1106675" cy="338700"/>
              <a:chOff x="3117000" y="4555225"/>
              <a:chExt cx="1106675" cy="338700"/>
            </a:xfrm>
          </p:grpSpPr>
          <p:pic>
            <p:nvPicPr>
              <p:cNvPr id="99" name="Google Shape;99;p1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3117000" y="4618327"/>
                <a:ext cx="302650" cy="24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" name="Google Shape;100;p10"/>
              <p:cNvSpPr txBox="1"/>
              <p:nvPr/>
            </p:nvSpPr>
            <p:spPr>
              <a:xfrm>
                <a:off x="3272675" y="4555225"/>
                <a:ext cx="951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teamart.ro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" name="Google Shape;101;p10"/>
            <p:cNvSpPr txBox="1"/>
            <p:nvPr/>
          </p:nvSpPr>
          <p:spPr>
            <a:xfrm>
              <a:off x="6276800" y="4562875"/>
              <a:ext cx="1860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sng" cap="none" strike="noStrike">
                  <a:solidFill>
                    <a:srgbClr val="3354A1"/>
                  </a:solidFill>
                  <a:latin typeface="Open Sans"/>
                  <a:ea typeface="Open Sans"/>
                  <a:cs typeface="Open Sans"/>
                  <a:sym typeface="Open Sans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Book a meeting</a:t>
              </a:r>
              <a:endParaRPr b="1" i="0" sz="400" u="none" cap="none" strike="noStrike">
                <a:solidFill>
                  <a:srgbClr val="3354A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02" name="Google Shape;10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13750" y="4264325"/>
              <a:ext cx="830250" cy="879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C92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rgbClr val="083C92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 Medium"/>
              <a:buNone/>
              <a:defRPr i="0" sz="2800" u="none" cap="none" strike="noStrike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/>
          <p:nvPr>
            <p:ph type="title"/>
          </p:nvPr>
        </p:nvSpPr>
        <p:spPr>
          <a:xfrm>
            <a:off x="484900" y="316525"/>
            <a:ext cx="7057200" cy="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330" name="Google Shape;330;p24"/>
          <p:cNvSpPr txBox="1"/>
          <p:nvPr>
            <p:ph idx="1" type="subTitle"/>
          </p:nvPr>
        </p:nvSpPr>
        <p:spPr>
          <a:xfrm>
            <a:off x="1445025" y="1279025"/>
            <a:ext cx="3511800" cy="3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70"/>
              <a:t>Trial with 2-3 users in your operations team</a:t>
            </a:r>
            <a:endParaRPr sz="1370"/>
          </a:p>
        </p:txBody>
      </p:sp>
      <p:sp>
        <p:nvSpPr>
          <p:cNvPr id="331" name="Google Shape;331;p24"/>
          <p:cNvSpPr txBox="1"/>
          <p:nvPr>
            <p:ph idx="3" type="subTitle"/>
          </p:nvPr>
        </p:nvSpPr>
        <p:spPr>
          <a:xfrm>
            <a:off x="1445025" y="2184509"/>
            <a:ext cx="3511800" cy="3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70"/>
              <a:t>Configure VIP clients and custom keywords</a:t>
            </a:r>
            <a:endParaRPr sz="1370"/>
          </a:p>
        </p:txBody>
      </p:sp>
      <p:sp>
        <p:nvSpPr>
          <p:cNvPr id="332" name="Google Shape;332;p24"/>
          <p:cNvSpPr txBox="1"/>
          <p:nvPr>
            <p:ph idx="2" type="title"/>
          </p:nvPr>
        </p:nvSpPr>
        <p:spPr>
          <a:xfrm>
            <a:off x="1424600" y="931325"/>
            <a:ext cx="3578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30-Day Pilot</a:t>
            </a:r>
            <a:endParaRPr/>
          </a:p>
        </p:txBody>
      </p:sp>
      <p:sp>
        <p:nvSpPr>
          <p:cNvPr id="333" name="Google Shape;333;p24"/>
          <p:cNvSpPr txBox="1"/>
          <p:nvPr>
            <p:ph idx="4" type="title"/>
          </p:nvPr>
        </p:nvSpPr>
        <p:spPr>
          <a:xfrm>
            <a:off x="1424600" y="1836809"/>
            <a:ext cx="3578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Customization</a:t>
            </a:r>
            <a:endParaRPr/>
          </a:p>
        </p:txBody>
      </p:sp>
      <p:sp>
        <p:nvSpPr>
          <p:cNvPr id="334" name="Google Shape;334;p24"/>
          <p:cNvSpPr txBox="1"/>
          <p:nvPr>
            <p:ph idx="5" type="subTitle"/>
          </p:nvPr>
        </p:nvSpPr>
        <p:spPr>
          <a:xfrm>
            <a:off x="1445025" y="3117270"/>
            <a:ext cx="3511800" cy="3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70"/>
              <a:t>1-hour onboarding session (that's all!)</a:t>
            </a:r>
            <a:endParaRPr sz="1370"/>
          </a:p>
        </p:txBody>
      </p:sp>
      <p:sp>
        <p:nvSpPr>
          <p:cNvPr id="335" name="Google Shape;335;p24"/>
          <p:cNvSpPr txBox="1"/>
          <p:nvPr>
            <p:ph idx="6" type="title"/>
          </p:nvPr>
        </p:nvSpPr>
        <p:spPr>
          <a:xfrm>
            <a:off x="1424600" y="2769570"/>
            <a:ext cx="3578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336" name="Google Shape;336;p24"/>
          <p:cNvSpPr txBox="1"/>
          <p:nvPr>
            <p:ph idx="7" type="subTitle"/>
          </p:nvPr>
        </p:nvSpPr>
        <p:spPr>
          <a:xfrm>
            <a:off x="1445025" y="4054323"/>
            <a:ext cx="3511800" cy="3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70"/>
              <a:t>Full deployment with 24/7 support</a:t>
            </a:r>
            <a:endParaRPr sz="1370"/>
          </a:p>
        </p:txBody>
      </p:sp>
      <p:sp>
        <p:nvSpPr>
          <p:cNvPr id="337" name="Google Shape;337;p24"/>
          <p:cNvSpPr txBox="1"/>
          <p:nvPr>
            <p:ph idx="8" type="title"/>
          </p:nvPr>
        </p:nvSpPr>
        <p:spPr>
          <a:xfrm>
            <a:off x="1424600" y="3706623"/>
            <a:ext cx="3578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Live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/>
          <p:nvPr>
            <p:ph type="ctrTitle"/>
          </p:nvPr>
        </p:nvSpPr>
        <p:spPr>
          <a:xfrm>
            <a:off x="954150" y="2018625"/>
            <a:ext cx="7067400" cy="8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Transform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Operations?</a:t>
            </a:r>
            <a:endParaRPr/>
          </a:p>
        </p:txBody>
      </p:sp>
      <p:sp>
        <p:nvSpPr>
          <p:cNvPr id="343" name="Google Shape;343;p25"/>
          <p:cNvSpPr txBox="1"/>
          <p:nvPr>
            <p:ph idx="1" type="subTitle"/>
          </p:nvPr>
        </p:nvSpPr>
        <p:spPr>
          <a:xfrm>
            <a:off x="1491800" y="2834625"/>
            <a:ext cx="5992200" cy="5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190"/>
              <a:t>Let's schedule your pilot program today</a:t>
            </a:r>
            <a:endParaRPr sz="19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type="title"/>
          </p:nvPr>
        </p:nvSpPr>
        <p:spPr>
          <a:xfrm>
            <a:off x="490250" y="917725"/>
            <a:ext cx="4292700" cy="16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CargoWise AI Agent</a:t>
            </a:r>
            <a:endParaRPr/>
          </a:p>
        </p:txBody>
      </p:sp>
      <p:sp>
        <p:nvSpPr>
          <p:cNvPr id="201" name="Google Shape;201;p16"/>
          <p:cNvSpPr txBox="1"/>
          <p:nvPr>
            <p:ph idx="2" type="subTitle"/>
          </p:nvPr>
        </p:nvSpPr>
        <p:spPr>
          <a:xfrm>
            <a:off x="490250" y="632125"/>
            <a:ext cx="3492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Demo | January 2026</a:t>
            </a:r>
            <a:endParaRPr/>
          </a:p>
        </p:txBody>
      </p:sp>
      <p:pic>
        <p:nvPicPr>
          <p:cNvPr id="202" name="Google Shape;202;p1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4611" l="0" r="0" t="4611"/>
          <a:stretch/>
        </p:blipFill>
        <p:spPr>
          <a:xfrm>
            <a:off x="5342650" y="50"/>
            <a:ext cx="3801300" cy="5142355"/>
          </a:xfrm>
          <a:prstGeom prst="rect">
            <a:avLst/>
          </a:prstGeom>
        </p:spPr>
      </p:pic>
      <p:sp>
        <p:nvSpPr>
          <p:cNvPr id="203" name="Google Shape;203;p16"/>
          <p:cNvSpPr txBox="1"/>
          <p:nvPr>
            <p:ph idx="1" type="body"/>
          </p:nvPr>
        </p:nvSpPr>
        <p:spPr>
          <a:xfrm>
            <a:off x="513500" y="2537125"/>
            <a:ext cx="4246200" cy="19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 Logistics Operations with Intelligent Automation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>
            <a:off x="398900" y="1168175"/>
            <a:ext cx="3999900" cy="7299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The Challenge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585525" y="1513475"/>
            <a:ext cx="37062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20+ minutes creating Excel reports for management</a:t>
            </a:r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585515" y="1182445"/>
            <a:ext cx="3462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Slow Customer Response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398900" y="1168175"/>
            <a:ext cx="61500" cy="729900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398900" y="2161200"/>
            <a:ext cx="3999900" cy="7299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7"/>
          <p:cNvSpPr txBox="1"/>
          <p:nvPr>
            <p:ph idx="1" type="body"/>
          </p:nvPr>
        </p:nvSpPr>
        <p:spPr>
          <a:xfrm>
            <a:off x="585525" y="2506500"/>
            <a:ext cx="37062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Toggling between multiple platforms and databases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585515" y="2175470"/>
            <a:ext cx="3462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System Overload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398900" y="2161200"/>
            <a:ext cx="61500" cy="729900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>
            <p:ph type="title"/>
          </p:nvPr>
        </p:nvSpPr>
        <p:spPr>
          <a:xfrm>
            <a:off x="5235825" y="561679"/>
            <a:ext cx="415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Daily Impact</a:t>
            </a:r>
            <a:endParaRPr sz="2320"/>
          </a:p>
        </p:txBody>
      </p:sp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5235825" y="1819154"/>
            <a:ext cx="35721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minutes wasted on routine queries</a:t>
            </a:r>
            <a:endParaRPr/>
          </a:p>
        </p:txBody>
      </p:sp>
      <p:sp>
        <p:nvSpPr>
          <p:cNvPr id="219" name="Google Shape;219;p17"/>
          <p:cNvSpPr txBox="1"/>
          <p:nvPr/>
        </p:nvSpPr>
        <p:spPr>
          <a:xfrm>
            <a:off x="5235825" y="1131554"/>
            <a:ext cx="17946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60+</a:t>
            </a:r>
            <a:endParaRPr b="1" sz="38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5235825" y="2797904"/>
            <a:ext cx="35721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 to check manually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5235825" y="2127392"/>
            <a:ext cx="17946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" sz="38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0+</a:t>
            </a:r>
            <a:endParaRPr b="1" sz="38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 txBox="1"/>
          <p:nvPr>
            <p:ph idx="1" type="body"/>
          </p:nvPr>
        </p:nvSpPr>
        <p:spPr>
          <a:xfrm>
            <a:off x="5235825" y="3841904"/>
            <a:ext cx="35721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inquiries per day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5235825" y="3171392"/>
            <a:ext cx="17946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100+</a:t>
            </a:r>
            <a:endParaRPr b="1" sz="38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/>
          <p:nvPr/>
        </p:nvSpPr>
        <p:spPr>
          <a:xfrm>
            <a:off x="398900" y="1168175"/>
            <a:ext cx="3999900" cy="10080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The Solution: AI-Powered Intelligence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30" name="Google Shape;230;p18"/>
          <p:cNvSpPr txBox="1"/>
          <p:nvPr>
            <p:ph idx="1" type="body"/>
          </p:nvPr>
        </p:nvSpPr>
        <p:spPr>
          <a:xfrm>
            <a:off x="1614833" y="1608103"/>
            <a:ext cx="26769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any shipment in 3 seconds</a:t>
            </a:r>
            <a:endParaRPr/>
          </a:p>
        </p:txBody>
      </p:sp>
      <p:sp>
        <p:nvSpPr>
          <p:cNvPr id="231" name="Google Shape;231;p18"/>
          <p:cNvSpPr txBox="1"/>
          <p:nvPr/>
        </p:nvSpPr>
        <p:spPr>
          <a:xfrm>
            <a:off x="1614825" y="1277075"/>
            <a:ext cx="2501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Universal Search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98900" y="1168175"/>
            <a:ext cx="61500" cy="1008000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 txBox="1"/>
          <p:nvPr>
            <p:ph type="title"/>
          </p:nvPr>
        </p:nvSpPr>
        <p:spPr>
          <a:xfrm>
            <a:off x="362475" y="4523151"/>
            <a:ext cx="48735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i="1" lang="en" sz="1188"/>
              <a:t>Natural language. Real-time data. Zero training required.</a:t>
            </a:r>
            <a:endParaRPr i="1" sz="1188"/>
          </a:p>
        </p:txBody>
      </p:sp>
      <p:sp>
        <p:nvSpPr>
          <p:cNvPr id="234" name="Google Shape;234;p18"/>
          <p:cNvSpPr/>
          <p:nvPr/>
        </p:nvSpPr>
        <p:spPr>
          <a:xfrm>
            <a:off x="398900" y="2485975"/>
            <a:ext cx="3999900" cy="10080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 txBox="1"/>
          <p:nvPr>
            <p:ph idx="1" type="body"/>
          </p:nvPr>
        </p:nvSpPr>
        <p:spPr>
          <a:xfrm>
            <a:off x="1614833" y="2925903"/>
            <a:ext cx="26769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Excel exports in one command</a:t>
            </a:r>
            <a:endParaRPr/>
          </a:p>
        </p:txBody>
      </p:sp>
      <p:sp>
        <p:nvSpPr>
          <p:cNvPr id="236" name="Google Shape;236;p18"/>
          <p:cNvSpPr txBox="1"/>
          <p:nvPr/>
        </p:nvSpPr>
        <p:spPr>
          <a:xfrm>
            <a:off x="1614825" y="2594875"/>
            <a:ext cx="2501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Instant Reports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398900" y="2485975"/>
            <a:ext cx="61500" cy="1008000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4697475" y="1168175"/>
            <a:ext cx="3999900" cy="10080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 txBox="1"/>
          <p:nvPr>
            <p:ph idx="1" type="body"/>
          </p:nvPr>
        </p:nvSpPr>
        <p:spPr>
          <a:xfrm>
            <a:off x="5913408" y="1608103"/>
            <a:ext cx="26769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Proactive delay notifications</a:t>
            </a:r>
            <a:endParaRPr/>
          </a:p>
        </p:txBody>
      </p:sp>
      <p:sp>
        <p:nvSpPr>
          <p:cNvPr id="240" name="Google Shape;240;p18"/>
          <p:cNvSpPr txBox="1"/>
          <p:nvPr/>
        </p:nvSpPr>
        <p:spPr>
          <a:xfrm>
            <a:off x="5913400" y="1277075"/>
            <a:ext cx="2501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Smart Alerts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4697475" y="1168175"/>
            <a:ext cx="61500" cy="1008000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4697475" y="2485975"/>
            <a:ext cx="3999900" cy="10080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 txBox="1"/>
          <p:nvPr>
            <p:ph idx="1" type="body"/>
          </p:nvPr>
        </p:nvSpPr>
        <p:spPr>
          <a:xfrm>
            <a:off x="5913408" y="2925903"/>
            <a:ext cx="26769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reports automatically</a:t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5913400" y="2594875"/>
            <a:ext cx="2501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Integrated Email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4697475" y="2485975"/>
            <a:ext cx="61500" cy="1008000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place that blue with this shade #083c92" id="246" name="Google Shape;246;p18"/>
          <p:cNvPicPr preferRelativeResize="0"/>
          <p:nvPr/>
        </p:nvPicPr>
        <p:blipFill rotWithShape="1">
          <a:blip r:embed="rId3">
            <a:alphaModFix/>
          </a:blip>
          <a:srcRect b="48491" l="0" r="49231" t="0"/>
          <a:stretch/>
        </p:blipFill>
        <p:spPr>
          <a:xfrm>
            <a:off x="615625" y="1204175"/>
            <a:ext cx="900451" cy="91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place that blue with this shade #083c92" id="247" name="Google Shape;247;p18"/>
          <p:cNvPicPr preferRelativeResize="0"/>
          <p:nvPr/>
        </p:nvPicPr>
        <p:blipFill rotWithShape="1">
          <a:blip r:embed="rId3">
            <a:alphaModFix/>
          </a:blip>
          <a:srcRect b="49716" l="48678" r="0" t="0"/>
          <a:stretch/>
        </p:blipFill>
        <p:spPr>
          <a:xfrm>
            <a:off x="4958369" y="1215075"/>
            <a:ext cx="910204" cy="891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place that blue with this shade #083c92" id="248" name="Google Shape;248;p18"/>
          <p:cNvPicPr preferRelativeResize="0"/>
          <p:nvPr/>
        </p:nvPicPr>
        <p:blipFill rotWithShape="1">
          <a:blip r:embed="rId3">
            <a:alphaModFix/>
          </a:blip>
          <a:srcRect b="0" l="0" r="48678" t="49716"/>
          <a:stretch/>
        </p:blipFill>
        <p:spPr>
          <a:xfrm>
            <a:off x="619949" y="2566482"/>
            <a:ext cx="910204" cy="891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place that blue with this shade #083c92" id="249" name="Google Shape;249;p18"/>
          <p:cNvPicPr preferRelativeResize="0"/>
          <p:nvPr/>
        </p:nvPicPr>
        <p:blipFill rotWithShape="1">
          <a:blip r:embed="rId3">
            <a:alphaModFix/>
          </a:blip>
          <a:srcRect b="0" l="49228" r="0" t="49716"/>
          <a:stretch/>
        </p:blipFill>
        <p:spPr>
          <a:xfrm>
            <a:off x="4963241" y="2566482"/>
            <a:ext cx="900454" cy="891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Demo: Morning Priority Check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5" name="Google Shape;255;p19"/>
          <p:cNvSpPr txBox="1"/>
          <p:nvPr>
            <p:ph type="title"/>
          </p:nvPr>
        </p:nvSpPr>
        <p:spPr>
          <a:xfrm>
            <a:off x="324445" y="1035536"/>
            <a:ext cx="48735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188">
                <a:solidFill>
                  <a:schemeClr val="dk1"/>
                </a:solidFill>
              </a:rPr>
              <a:t>Use Case: </a:t>
            </a:r>
            <a:r>
              <a:rPr i="1" lang="en" sz="1188">
                <a:solidFill>
                  <a:schemeClr val="dk1"/>
                </a:solidFill>
              </a:rPr>
              <a:t>Operations Manager starts the day</a:t>
            </a:r>
            <a:endParaRPr i="1" sz="1188">
              <a:solidFill>
                <a:schemeClr val="dk1"/>
              </a:solidFill>
            </a:endParaRPr>
          </a:p>
        </p:txBody>
      </p:sp>
      <p:pic>
        <p:nvPicPr>
          <p:cNvPr id="256" name="Google Shape;2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02" y="1483441"/>
            <a:ext cx="3620847" cy="29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030" y="1498222"/>
            <a:ext cx="3586169" cy="292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Demo: Customer Inquiry Response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3" name="Google Shape;263;p20"/>
          <p:cNvSpPr txBox="1"/>
          <p:nvPr>
            <p:ph type="title"/>
          </p:nvPr>
        </p:nvSpPr>
        <p:spPr>
          <a:xfrm>
            <a:off x="324445" y="1035536"/>
            <a:ext cx="48735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188">
                <a:solidFill>
                  <a:schemeClr val="dk1"/>
                </a:solidFill>
              </a:rPr>
              <a:t>Customer calls: </a:t>
            </a:r>
            <a:r>
              <a:rPr i="1" lang="en" sz="1188">
                <a:solidFill>
                  <a:schemeClr val="dk1"/>
                </a:solidFill>
              </a:rPr>
              <a:t>"Where is my container TCLU5234567?"</a:t>
            </a:r>
            <a:endParaRPr i="1" sz="1188">
              <a:solidFill>
                <a:schemeClr val="dk1"/>
              </a:solidFill>
            </a:endParaRPr>
          </a:p>
        </p:txBody>
      </p:sp>
      <p:sp>
        <p:nvSpPr>
          <p:cNvPr id="264" name="Google Shape;264;p20"/>
          <p:cNvSpPr txBox="1"/>
          <p:nvPr>
            <p:ph idx="1" type="body"/>
          </p:nvPr>
        </p:nvSpPr>
        <p:spPr>
          <a:xfrm>
            <a:off x="1607618" y="3130853"/>
            <a:ext cx="26769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any shipment in 3 seconds</a:t>
            </a:r>
            <a:endParaRPr/>
          </a:p>
        </p:txBody>
      </p:sp>
      <p:grpSp>
        <p:nvGrpSpPr>
          <p:cNvPr id="265" name="Google Shape;265;p20"/>
          <p:cNvGrpSpPr/>
          <p:nvPr/>
        </p:nvGrpSpPr>
        <p:grpSpPr>
          <a:xfrm>
            <a:off x="391675" y="2690927"/>
            <a:ext cx="7738200" cy="1672776"/>
            <a:chOff x="391675" y="2415400"/>
            <a:chExt cx="7738200" cy="1008000"/>
          </a:xfrm>
        </p:grpSpPr>
        <p:sp>
          <p:nvSpPr>
            <p:cNvPr id="266" name="Google Shape;266;p20"/>
            <p:cNvSpPr/>
            <p:nvPr/>
          </p:nvSpPr>
          <p:spPr>
            <a:xfrm>
              <a:off x="391675" y="2415400"/>
              <a:ext cx="7738200" cy="1008000"/>
            </a:xfrm>
            <a:prstGeom prst="rect">
              <a:avLst/>
            </a:prstGeom>
            <a:solidFill>
              <a:srgbClr val="E8E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E8EDFD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391685" y="2415400"/>
              <a:ext cx="61500" cy="1008000"/>
            </a:xfrm>
            <a:prstGeom prst="rect">
              <a:avLst/>
            </a:prstGeom>
            <a:solidFill>
              <a:srgbClr val="083C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E8EDFD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0"/>
          <p:cNvSpPr txBox="1"/>
          <p:nvPr/>
        </p:nvSpPr>
        <p:spPr>
          <a:xfrm>
            <a:off x="1607610" y="2799825"/>
            <a:ext cx="2501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Container: TCLU5234567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0" y="1632825"/>
            <a:ext cx="7738200" cy="52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0" title="image 1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50" y="2935000"/>
            <a:ext cx="747950" cy="765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 txBox="1"/>
          <p:nvPr>
            <p:ph idx="1" type="body"/>
          </p:nvPr>
        </p:nvSpPr>
        <p:spPr>
          <a:xfrm>
            <a:off x="1607600" y="3130850"/>
            <a:ext cx="3706200" cy="11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 sz="1195"/>
              <a:t>Status: In Transit</a:t>
            </a:r>
            <a:endParaRPr sz="1195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95"/>
              <a:t>Current Location: Pacific Ocean (37.5°N, 145.2°W)</a:t>
            </a:r>
            <a:endParaRPr sz="1195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195"/>
              <a:t>Vessel: MAERSK SENTOSA / Voyage 243W</a:t>
            </a:r>
            <a:endParaRPr sz="1195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195"/>
              <a:t>Departed: Long Beach (Jan 22, 08:30 PST)</a:t>
            </a:r>
            <a:endParaRPr sz="1195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195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195">
                <a:solidFill>
                  <a:srgbClr val="083C92"/>
                </a:solidFill>
              </a:rPr>
              <a:t>ETA Shanghai: Feb 5, 14:00 CST</a:t>
            </a:r>
            <a:endParaRPr b="1" sz="1195">
              <a:solidFill>
                <a:srgbClr val="083C92"/>
              </a:solidFill>
            </a:endParaRPr>
          </a:p>
        </p:txBody>
      </p:sp>
      <p:pic>
        <p:nvPicPr>
          <p:cNvPr id="272" name="Google Shape;27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041" y="2345625"/>
            <a:ext cx="998834" cy="3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Demo: Instant Executive Reports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21"/>
          <p:cNvSpPr txBox="1"/>
          <p:nvPr>
            <p:ph type="title"/>
          </p:nvPr>
        </p:nvSpPr>
        <p:spPr>
          <a:xfrm>
            <a:off x="362475" y="2877926"/>
            <a:ext cx="48735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1188">
                <a:latin typeface="Space Grotesk"/>
                <a:ea typeface="Space Grotesk"/>
                <a:cs typeface="Space Grotesk"/>
                <a:sym typeface="Space Grotesk"/>
              </a:rPr>
              <a:t>Result:</a:t>
            </a:r>
            <a:endParaRPr b="1" sz="1188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398900" y="1563750"/>
            <a:ext cx="3999900" cy="10080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 txBox="1"/>
          <p:nvPr>
            <p:ph idx="1" type="body"/>
          </p:nvPr>
        </p:nvSpPr>
        <p:spPr>
          <a:xfrm>
            <a:off x="1614833" y="2003678"/>
            <a:ext cx="26769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i="1" lang="en" sz="1080"/>
              <a:t>"Export shipments for January 2026 by air mode"</a:t>
            </a:r>
            <a:endParaRPr i="1" sz="1080"/>
          </a:p>
        </p:txBody>
      </p:sp>
      <p:sp>
        <p:nvSpPr>
          <p:cNvPr id="281" name="Google Shape;281;p21"/>
          <p:cNvSpPr txBox="1"/>
          <p:nvPr/>
        </p:nvSpPr>
        <p:spPr>
          <a:xfrm>
            <a:off x="1614825" y="1672650"/>
            <a:ext cx="2501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Step 1: Generate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398900" y="1563750"/>
            <a:ext cx="61500" cy="1008000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4697475" y="1563750"/>
            <a:ext cx="3999900" cy="1008000"/>
          </a:xfrm>
          <a:prstGeom prst="rect">
            <a:avLst/>
          </a:prstGeom>
          <a:solidFill>
            <a:srgbClr val="E8E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"/>
          <p:cNvSpPr txBox="1"/>
          <p:nvPr>
            <p:ph idx="1" type="body"/>
          </p:nvPr>
        </p:nvSpPr>
        <p:spPr>
          <a:xfrm>
            <a:off x="5913408" y="2003678"/>
            <a:ext cx="26769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"Email this report to ceo@company.com"</a:t>
            </a:r>
            <a:endParaRPr i="1"/>
          </a:p>
        </p:txBody>
      </p:sp>
      <p:sp>
        <p:nvSpPr>
          <p:cNvPr id="285" name="Google Shape;285;p21"/>
          <p:cNvSpPr txBox="1"/>
          <p:nvPr/>
        </p:nvSpPr>
        <p:spPr>
          <a:xfrm>
            <a:off x="5913400" y="1672650"/>
            <a:ext cx="2501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Step 2: Share</a:t>
            </a:r>
            <a:endParaRPr b="1" sz="16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4697475" y="1563750"/>
            <a:ext cx="61500" cy="1008000"/>
          </a:xfrm>
          <a:prstGeom prst="rect">
            <a:avLst/>
          </a:prstGeom>
          <a:solidFill>
            <a:srgbClr val="083C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8E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place that blue with this shade #083c92" id="287" name="Google Shape;287;p21"/>
          <p:cNvPicPr preferRelativeResize="0"/>
          <p:nvPr/>
        </p:nvPicPr>
        <p:blipFill rotWithShape="1">
          <a:blip r:embed="rId3">
            <a:alphaModFix/>
          </a:blip>
          <a:srcRect b="0" l="49228" r="0" t="49716"/>
          <a:stretch/>
        </p:blipFill>
        <p:spPr>
          <a:xfrm>
            <a:off x="4963241" y="1644257"/>
            <a:ext cx="900454" cy="89180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1"/>
          <p:cNvSpPr txBox="1"/>
          <p:nvPr>
            <p:ph type="title"/>
          </p:nvPr>
        </p:nvSpPr>
        <p:spPr>
          <a:xfrm>
            <a:off x="324445" y="1035536"/>
            <a:ext cx="48735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i="1" lang="en" sz="1188">
                <a:solidFill>
                  <a:schemeClr val="dk1"/>
                </a:solidFill>
              </a:rPr>
              <a:t>CEO needs a report for board meeting in 10 minutes</a:t>
            </a:r>
            <a:endParaRPr i="1" sz="1188">
              <a:solidFill>
                <a:schemeClr val="dk1"/>
              </a:solidFill>
            </a:endParaRPr>
          </a:p>
        </p:txBody>
      </p:sp>
      <p:sp>
        <p:nvSpPr>
          <p:cNvPr id="289" name="Google Shape;289;p21"/>
          <p:cNvSpPr txBox="1"/>
          <p:nvPr>
            <p:ph idx="1" type="body"/>
          </p:nvPr>
        </p:nvSpPr>
        <p:spPr>
          <a:xfrm>
            <a:off x="460392" y="3251425"/>
            <a:ext cx="55143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80"/>
              <a:t>✓ Excel file generated with all shipment details</a:t>
            </a:r>
            <a:endParaRPr sz="11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80"/>
              <a:t>✓ Outlook opened with pre-filled email and attachment</a:t>
            </a:r>
            <a:endParaRPr sz="11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80"/>
              <a:t>✓ Ready to send in under 60 seconds</a:t>
            </a:r>
            <a:endParaRPr sz="1180"/>
          </a:p>
        </p:txBody>
      </p:sp>
      <p:pic>
        <p:nvPicPr>
          <p:cNvPr descr="create an export icon, white outline, on a square with rounded colors, background color #083c92. leave enough room on the sides, and give it on a transparent background" id="290" name="Google Shape;2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50" y="1610439"/>
            <a:ext cx="941700" cy="9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Return on Investment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96" name="Google Shape;296;p22"/>
          <p:cNvSpPr txBox="1"/>
          <p:nvPr>
            <p:ph idx="1" type="body"/>
          </p:nvPr>
        </p:nvSpPr>
        <p:spPr>
          <a:xfrm>
            <a:off x="4825317" y="1813410"/>
            <a:ext cx="39336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"/>
              <a:t>3x more customer inquiries handled per staff</a:t>
            </a:r>
            <a:endParaRPr sz="1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"/>
              <a:t>Proactive service reduces complaint calls</a:t>
            </a:r>
            <a:endParaRPr sz="1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"/>
              <a:t>Professional reports build client trust</a:t>
            </a:r>
            <a:endParaRPr sz="1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80"/>
              <a:t>Single interface eliminates system switching</a:t>
            </a:r>
            <a:endParaRPr sz="1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80"/>
              <a:t>Zero training - natural language queries</a:t>
            </a:r>
            <a:endParaRPr sz="1280"/>
          </a:p>
        </p:txBody>
      </p:sp>
      <p:sp>
        <p:nvSpPr>
          <p:cNvPr id="297" name="Google Shape;297;p22"/>
          <p:cNvSpPr txBox="1"/>
          <p:nvPr>
            <p:ph type="title"/>
          </p:nvPr>
        </p:nvSpPr>
        <p:spPr>
          <a:xfrm>
            <a:off x="4461250" y="1179254"/>
            <a:ext cx="415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Daily Impact</a:t>
            </a:r>
            <a:endParaRPr sz="2320"/>
          </a:p>
        </p:txBody>
      </p:sp>
      <p:pic>
        <p:nvPicPr>
          <p:cNvPr id="298" name="Google Shape;2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4156450" cy="351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 title="255224346_b8cfd83e-6543-45ee-9f7d-f86d42ba033b.jpg"/>
          <p:cNvPicPr preferRelativeResize="0"/>
          <p:nvPr/>
        </p:nvPicPr>
        <p:blipFill rotWithShape="1">
          <a:blip r:embed="rId4">
            <a:alphaModFix/>
          </a:blip>
          <a:srcRect b="10590" l="48613" r="0" t="11254"/>
          <a:stretch/>
        </p:blipFill>
        <p:spPr>
          <a:xfrm>
            <a:off x="4489425" y="1829900"/>
            <a:ext cx="335898" cy="3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2" title="255224346_b8cfd83e-6543-45ee-9f7d-f86d42ba033b.jpg"/>
          <p:cNvPicPr preferRelativeResize="0"/>
          <p:nvPr/>
        </p:nvPicPr>
        <p:blipFill rotWithShape="1">
          <a:blip r:embed="rId4">
            <a:alphaModFix/>
          </a:blip>
          <a:srcRect b="10590" l="48613" r="0" t="11254"/>
          <a:stretch/>
        </p:blipFill>
        <p:spPr>
          <a:xfrm>
            <a:off x="4489425" y="2290950"/>
            <a:ext cx="335898" cy="3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2" title="255224346_b8cfd83e-6543-45ee-9f7d-f86d42ba033b.jpg"/>
          <p:cNvPicPr preferRelativeResize="0"/>
          <p:nvPr/>
        </p:nvPicPr>
        <p:blipFill rotWithShape="1">
          <a:blip r:embed="rId4">
            <a:alphaModFix/>
          </a:blip>
          <a:srcRect b="10590" l="48613" r="0" t="11254"/>
          <a:stretch/>
        </p:blipFill>
        <p:spPr>
          <a:xfrm>
            <a:off x="4489425" y="2738725"/>
            <a:ext cx="335898" cy="3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2" title="255224346_b8cfd83e-6543-45ee-9f7d-f86d42ba033b.jpg"/>
          <p:cNvPicPr preferRelativeResize="0"/>
          <p:nvPr/>
        </p:nvPicPr>
        <p:blipFill rotWithShape="1">
          <a:blip r:embed="rId4">
            <a:alphaModFix/>
          </a:blip>
          <a:srcRect b="10590" l="48613" r="0" t="11254"/>
          <a:stretch/>
        </p:blipFill>
        <p:spPr>
          <a:xfrm>
            <a:off x="4489425" y="3199775"/>
            <a:ext cx="335898" cy="34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2" title="255224346_b8cfd83e-6543-45ee-9f7d-f86d42ba033b.jpg"/>
          <p:cNvPicPr preferRelativeResize="0"/>
          <p:nvPr/>
        </p:nvPicPr>
        <p:blipFill rotWithShape="1">
          <a:blip r:embed="rId4">
            <a:alphaModFix/>
          </a:blip>
          <a:srcRect b="10590" l="48613" r="0" t="11254"/>
          <a:stretch/>
        </p:blipFill>
        <p:spPr>
          <a:xfrm>
            <a:off x="4492744" y="3647550"/>
            <a:ext cx="335898" cy="34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3"/>
          <p:cNvGrpSpPr/>
          <p:nvPr/>
        </p:nvGrpSpPr>
        <p:grpSpPr>
          <a:xfrm>
            <a:off x="398924" y="1168059"/>
            <a:ext cx="2469138" cy="2976824"/>
            <a:chOff x="398900" y="1168175"/>
            <a:chExt cx="3999900" cy="729900"/>
          </a:xfrm>
        </p:grpSpPr>
        <p:sp>
          <p:nvSpPr>
            <p:cNvPr id="309" name="Google Shape;309;p23"/>
            <p:cNvSpPr/>
            <p:nvPr/>
          </p:nvSpPr>
          <p:spPr>
            <a:xfrm>
              <a:off x="398900" y="1168175"/>
              <a:ext cx="3999900" cy="729900"/>
            </a:xfrm>
            <a:prstGeom prst="rect">
              <a:avLst/>
            </a:prstGeom>
            <a:solidFill>
              <a:srgbClr val="E8E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E8EDFD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398900" y="1168175"/>
              <a:ext cx="61500" cy="729900"/>
            </a:xfrm>
            <a:prstGeom prst="rect">
              <a:avLst/>
            </a:prstGeom>
            <a:solidFill>
              <a:srgbClr val="083C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E8EDFD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23"/>
          <p:cNvSpPr txBox="1"/>
          <p:nvPr>
            <p:ph type="title"/>
          </p:nvPr>
        </p:nvSpPr>
        <p:spPr>
          <a:xfrm>
            <a:off x="311700" y="445025"/>
            <a:ext cx="365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ace Grotesk"/>
                <a:ea typeface="Space Grotesk"/>
                <a:cs typeface="Space Grotesk"/>
                <a:sym typeface="Space Grotesk"/>
              </a:rPr>
              <a:t>Complete Feature Set</a:t>
            </a:r>
            <a:endParaRPr b="1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2" name="Google Shape;312;p23"/>
          <p:cNvSpPr txBox="1"/>
          <p:nvPr>
            <p:ph idx="1" type="body"/>
          </p:nvPr>
        </p:nvSpPr>
        <p:spPr>
          <a:xfrm>
            <a:off x="514550" y="1716406"/>
            <a:ext cx="2144100" cy="21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Universal search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(Ref/Job/Container)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Cross-company visibility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Container tracking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Routing details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Milestone history</a:t>
            </a:r>
            <a:endParaRPr/>
          </a:p>
        </p:txBody>
      </p:sp>
      <p:sp>
        <p:nvSpPr>
          <p:cNvPr id="313" name="Google Shape;313;p23"/>
          <p:cNvSpPr txBox="1"/>
          <p:nvPr/>
        </p:nvSpPr>
        <p:spPr>
          <a:xfrm>
            <a:off x="514550" y="1255719"/>
            <a:ext cx="2144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Smart Search</a:t>
            </a:r>
            <a:endParaRPr b="1" sz="17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/>
          <p:nvPr>
            <p:ph type="title"/>
          </p:nvPr>
        </p:nvSpPr>
        <p:spPr>
          <a:xfrm>
            <a:off x="362475" y="4523151"/>
            <a:ext cx="48735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i="1" lang="en" sz="1188"/>
              <a:t>Seamlessly integrated with CargoWise Enterprise Database</a:t>
            </a:r>
            <a:endParaRPr i="1" sz="1188"/>
          </a:p>
        </p:txBody>
      </p:sp>
      <p:grpSp>
        <p:nvGrpSpPr>
          <p:cNvPr id="315" name="Google Shape;315;p23"/>
          <p:cNvGrpSpPr/>
          <p:nvPr/>
        </p:nvGrpSpPr>
        <p:grpSpPr>
          <a:xfrm>
            <a:off x="3295568" y="1168059"/>
            <a:ext cx="2469138" cy="2976824"/>
            <a:chOff x="398900" y="1168175"/>
            <a:chExt cx="3999900" cy="729900"/>
          </a:xfrm>
        </p:grpSpPr>
        <p:sp>
          <p:nvSpPr>
            <p:cNvPr id="316" name="Google Shape;316;p23"/>
            <p:cNvSpPr/>
            <p:nvPr/>
          </p:nvSpPr>
          <p:spPr>
            <a:xfrm>
              <a:off x="398900" y="1168175"/>
              <a:ext cx="3999900" cy="729900"/>
            </a:xfrm>
            <a:prstGeom prst="rect">
              <a:avLst/>
            </a:prstGeom>
            <a:solidFill>
              <a:srgbClr val="E8E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E8EDFD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398900" y="1168175"/>
              <a:ext cx="61500" cy="729900"/>
            </a:xfrm>
            <a:prstGeom prst="rect">
              <a:avLst/>
            </a:prstGeom>
            <a:solidFill>
              <a:srgbClr val="083C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E8EDFD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3"/>
          <p:cNvSpPr txBox="1"/>
          <p:nvPr>
            <p:ph idx="1" type="body"/>
          </p:nvPr>
        </p:nvSpPr>
        <p:spPr>
          <a:xfrm>
            <a:off x="3411194" y="1716406"/>
            <a:ext cx="2144100" cy="21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• "NEW" - Recent shipments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• "LATE" - Delayed shipments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• "TODAY" - Today's activity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• "VIP" - Priority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Custom keywords</a:t>
            </a:r>
            <a:endParaRPr/>
          </a:p>
        </p:txBody>
      </p:sp>
      <p:sp>
        <p:nvSpPr>
          <p:cNvPr id="319" name="Google Shape;319;p23"/>
          <p:cNvSpPr txBox="1"/>
          <p:nvPr/>
        </p:nvSpPr>
        <p:spPr>
          <a:xfrm>
            <a:off x="3411194" y="1255719"/>
            <a:ext cx="2144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Magic Keywords</a:t>
            </a:r>
            <a:endParaRPr b="1" sz="17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23"/>
          <p:cNvGrpSpPr/>
          <p:nvPr/>
        </p:nvGrpSpPr>
        <p:grpSpPr>
          <a:xfrm>
            <a:off x="6182199" y="1168059"/>
            <a:ext cx="2469138" cy="2976824"/>
            <a:chOff x="398900" y="1168175"/>
            <a:chExt cx="3999900" cy="729900"/>
          </a:xfrm>
        </p:grpSpPr>
        <p:sp>
          <p:nvSpPr>
            <p:cNvPr id="321" name="Google Shape;321;p23"/>
            <p:cNvSpPr/>
            <p:nvPr/>
          </p:nvSpPr>
          <p:spPr>
            <a:xfrm>
              <a:off x="398900" y="1168175"/>
              <a:ext cx="3999900" cy="729900"/>
            </a:xfrm>
            <a:prstGeom prst="rect">
              <a:avLst/>
            </a:prstGeom>
            <a:solidFill>
              <a:srgbClr val="E8E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E8EDFD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98900" y="1168175"/>
              <a:ext cx="61500" cy="729900"/>
            </a:xfrm>
            <a:prstGeom prst="rect">
              <a:avLst/>
            </a:prstGeom>
            <a:solidFill>
              <a:srgbClr val="083C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E8EDFD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3"/>
          <p:cNvSpPr txBox="1"/>
          <p:nvPr>
            <p:ph idx="1" type="body"/>
          </p:nvPr>
        </p:nvSpPr>
        <p:spPr>
          <a:xfrm>
            <a:off x="6297825" y="1716406"/>
            <a:ext cx="2144100" cy="21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Instant Excel exports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Email integration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Multi-filter queries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 Custom date ranges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Real-time data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6297825" y="1255719"/>
            <a:ext cx="2144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b="1" sz="1700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amart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2be303a9f683c9fa520ee4f9b8f84a61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d03d2a5de7753a431be1ea6789ef5fcb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86234-C4C3-4C5D-9F29-ECA511DBBF33}"/>
</file>

<file path=customXml/itemProps2.xml><?xml version="1.0" encoding="utf-8"?>
<ds:datastoreItem xmlns:ds="http://schemas.openxmlformats.org/officeDocument/2006/customXml" ds:itemID="{567B1774-ECD5-4421-9D2F-7BD6C666410B}"/>
</file>

<file path=customXml/itemProps3.xml><?xml version="1.0" encoding="utf-8"?>
<ds:datastoreItem xmlns:ds="http://schemas.openxmlformats.org/officeDocument/2006/customXml" ds:itemID="{16C12D2D-DEBB-4A49-96EC-F42D22FA463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0x01010097849F09C392F844B4823C33345D6E80</vt:lpwstr>
  </property>
</Properties>
</file>